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5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5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5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notesSlides/notesSlide60.xml" ContentType="application/vnd.openxmlformats-officedocument.presentationml.notesSlide+xml"/>
  <Override PartName="/ppt/tags/tag9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3.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6" r:id="rId1"/>
    <p:sldMasterId id="2147483730" r:id="rId2"/>
  </p:sldMasterIdLst>
  <p:notesMasterIdLst>
    <p:notesMasterId r:id="rId116"/>
  </p:notesMasterIdLst>
  <p:handoutMasterIdLst>
    <p:handoutMasterId r:id="rId117"/>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437" r:id="rId50"/>
    <p:sldId id="438" r:id="rId51"/>
    <p:sldId id="439" r:id="rId52"/>
    <p:sldId id="440" r:id="rId53"/>
    <p:sldId id="496" r:id="rId54"/>
    <p:sldId id="467" r:id="rId55"/>
    <p:sldId id="500" r:id="rId56"/>
    <p:sldId id="434" r:id="rId57"/>
    <p:sldId id="466" r:id="rId58"/>
    <p:sldId id="448" r:id="rId59"/>
    <p:sldId id="519" r:id="rId60"/>
    <p:sldId id="517" r:id="rId61"/>
    <p:sldId id="520" r:id="rId62"/>
    <p:sldId id="470" r:id="rId63"/>
    <p:sldId id="469" r:id="rId64"/>
    <p:sldId id="485" r:id="rId65"/>
    <p:sldId id="512" r:id="rId66"/>
    <p:sldId id="472" r:id="rId67"/>
    <p:sldId id="508" r:id="rId68"/>
    <p:sldId id="269" r:id="rId69"/>
    <p:sldId id="533" r:id="rId70"/>
    <p:sldId id="538" r:id="rId71"/>
    <p:sldId id="539" r:id="rId72"/>
    <p:sldId id="535" r:id="rId73"/>
    <p:sldId id="540" r:id="rId74"/>
    <p:sldId id="545" r:id="rId75"/>
    <p:sldId id="554" r:id="rId76"/>
    <p:sldId id="556" r:id="rId77"/>
    <p:sldId id="555" r:id="rId78"/>
    <p:sldId id="537" r:id="rId79"/>
    <p:sldId id="536" r:id="rId80"/>
    <p:sldId id="427" r:id="rId81"/>
    <p:sldId id="553" r:id="rId82"/>
    <p:sldId id="549" r:id="rId83"/>
    <p:sldId id="342" r:id="rId84"/>
    <p:sldId id="307" r:id="rId85"/>
    <p:sldId id="426" r:id="rId86"/>
    <p:sldId id="276" r:id="rId87"/>
    <p:sldId id="257" r:id="rId88"/>
    <p:sldId id="287" r:id="rId89"/>
    <p:sldId id="289" r:id="rId90"/>
    <p:sldId id="550" r:id="rId91"/>
    <p:sldId id="354" r:id="rId92"/>
    <p:sldId id="355" r:id="rId93"/>
    <p:sldId id="283" r:id="rId94"/>
    <p:sldId id="284" r:id="rId95"/>
    <p:sldId id="511" r:id="rId96"/>
    <p:sldId id="335" r:id="rId97"/>
    <p:sldId id="474" r:id="rId98"/>
    <p:sldId id="489" r:id="rId99"/>
    <p:sldId id="547" r:id="rId100"/>
    <p:sldId id="542" r:id="rId101"/>
    <p:sldId id="543" r:id="rId102"/>
    <p:sldId id="544" r:id="rId103"/>
    <p:sldId id="546" r:id="rId104"/>
    <p:sldId id="490" r:id="rId105"/>
    <p:sldId id="491" r:id="rId106"/>
    <p:sldId id="531" r:id="rId107"/>
    <p:sldId id="541" r:id="rId108"/>
    <p:sldId id="380" r:id="rId109"/>
    <p:sldId id="532" r:id="rId110"/>
    <p:sldId id="475" r:id="rId111"/>
    <p:sldId id="471" r:id="rId112"/>
    <p:sldId id="468" r:id="rId113"/>
    <p:sldId id="446" r:id="rId114"/>
    <p:sldId id="447" r:id="rId115"/>
  </p:sldIdLst>
  <p:sldSz cx="9144000" cy="6858000" type="screen4x3"/>
  <p:notesSz cx="7315200" cy="9601200"/>
  <p:embeddedFontLst>
    <p:embeddedFont>
      <p:font typeface="Monotype Sorts" panose="020B0604020202020204" charset="2"/>
      <p:regular r:id="rId118"/>
    </p:embeddedFont>
    <p:embeddedFont>
      <p:font typeface="Candara" panose="020E0502030303020204" pitchFamily="34" charset="0"/>
      <p:regular r:id="rId119"/>
      <p:bold r:id="rId120"/>
      <p:italic r:id="rId121"/>
      <p:boldItalic r:id="rId122"/>
    </p:embeddedFont>
    <p:embeddedFont>
      <p:font typeface="Calibri" panose="020F0502020204030204" pitchFamily="34" charset="0"/>
      <p:regular r:id="rId123"/>
      <p:bold r:id="rId124"/>
      <p:italic r:id="rId125"/>
      <p:boldItalic r:id="rId126"/>
    </p:embeddedFont>
    <p:embeddedFont>
      <p:font typeface="Cambria Math" panose="02040503050406030204" pitchFamily="18" charset="0"/>
      <p:regular r:id="rId127"/>
    </p:embeddedFont>
    <p:embeddedFont>
      <p:font typeface="Book Antiqua" panose="02040602050305030304" pitchFamily="18" charset="0"/>
      <p:regular r:id="rId128"/>
      <p:bold r:id="rId129"/>
      <p:italic r:id="rId130"/>
      <p:boldItalic r:id="rId131"/>
    </p:embeddedFont>
    <p:embeddedFont>
      <p:font typeface="Helvetica" panose="020B0604020202020204" pitchFamily="34" charset="0"/>
      <p:regular r:id="rId132"/>
      <p:bold r:id="rId133"/>
      <p:italic r:id="rId134"/>
      <p:boldItalic r:id="rId135"/>
    </p:embeddedFont>
    <p:embeddedFont>
      <p:font typeface="Century Gothic" panose="020B0502020202020204" pitchFamily="34" charset="0"/>
      <p:regular r:id="rId136"/>
      <p:bold r:id="rId137"/>
      <p:italic r:id="rId138"/>
      <p:boldItalic r:id="rId139"/>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75953" autoAdjust="0"/>
  </p:normalViewPr>
  <p:slideViewPr>
    <p:cSldViewPr snapToGrid="0">
      <p:cViewPr varScale="1">
        <p:scale>
          <a:sx n="66" d="100"/>
          <a:sy n="66" d="100"/>
        </p:scale>
        <p:origin x="499" y="62"/>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111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21.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1.fntdata"/><Relationship Id="rId134" Type="http://schemas.openxmlformats.org/officeDocument/2006/relationships/font" Target="fonts/font17.fntdata"/><Relationship Id="rId139" Type="http://schemas.openxmlformats.org/officeDocument/2006/relationships/font" Target="fonts/font22.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3.fntdata"/><Relationship Id="rId135" Type="http://schemas.openxmlformats.org/officeDocument/2006/relationships/font" Target="fonts/font18.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3.fntdata"/><Relationship Id="rId125" Type="http://schemas.openxmlformats.org/officeDocument/2006/relationships/font" Target="fonts/font8.fntdata"/><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4.fntdata"/><Relationship Id="rId136" Type="http://schemas.openxmlformats.org/officeDocument/2006/relationships/font" Target="fonts/font19.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4.fntdata"/><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13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5.fntdata"/><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6.fntdata"/><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happens if we have an </a:t>
            </a:r>
            <a:r>
              <a:rPr lang="en-US" baseline="0" dirty="0" err="1" smtClean="0"/>
              <a:t>upflow</a:t>
            </a:r>
            <a:r>
              <a:rPr lang="en-US" baseline="0" dirty="0" smtClean="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Dirty</a:t>
            </a:r>
            <a:r>
              <a:rPr lang="en-US" baseline="0" dirty="0" smtClean="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55</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67</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4068467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that these experiments were direct filtration (no sedimentation!)</a:t>
            </a:r>
          </a:p>
          <a:p>
            <a:endParaRPr lang="en-US" baseline="0" dirty="0" smtClean="0"/>
          </a:p>
          <a:p>
            <a:r>
              <a:rPr lang="en-US" baseline="0" dirty="0" smtClean="0"/>
              <a:t>Thus it is the big flocs that exit the filter first!!!!</a:t>
            </a:r>
          </a:p>
          <a:p>
            <a:endParaRPr lang="en-US" baseline="0" dirty="0" smtClean="0"/>
          </a:p>
          <a:p>
            <a:r>
              <a:rPr lang="en-US" baseline="0" dirty="0" smtClean="0"/>
              <a:t>Big flocs are likely harder for constrictions to capture because of the higher shear (same reason why big flocs are likely not captured as well in floc blankets)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73</a:t>
            </a:fld>
            <a:endParaRPr lang="en-US"/>
          </a:p>
        </p:txBody>
      </p:sp>
    </p:spTree>
    <p:extLst>
      <p:ext uri="{BB962C8B-B14F-4D97-AF65-F5344CB8AC3E}">
        <p14:creationId xmlns:p14="http://schemas.microsoft.com/office/powerpoint/2010/main" val="445770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volume occupied by the particles increases rapidly as the flocs</a:t>
            </a:r>
            <a:r>
              <a:rPr lang="en-US" baseline="0" dirty="0" smtClean="0"/>
              <a:t> increase in diameter.</a:t>
            </a:r>
          </a:p>
          <a:p>
            <a:endParaRPr lang="en-US" baseline="0" dirty="0" smtClean="0"/>
          </a:p>
          <a:p>
            <a:r>
              <a:rPr lang="en-US" baseline="0" dirty="0" smtClean="0"/>
              <a:t>The analysis below is for doubling collisions</a:t>
            </a:r>
          </a:p>
          <a:p>
            <a:endParaRPr lang="en-US" baseline="0" dirty="0" smtClean="0"/>
          </a:p>
          <a:p>
            <a:r>
              <a:rPr lang="en-US" sz="1200" b="0" kern="1200" dirty="0" err="1" smtClean="0">
                <a:solidFill>
                  <a:schemeClr val="tx1"/>
                </a:solidFill>
                <a:effectLst/>
                <a:latin typeface="Arial" pitchFamily="34" charset="0"/>
                <a:ea typeface="+mn-ea"/>
                <a:cs typeface="+mn-cs"/>
              </a:rPr>
              <a:t>max_collisions</a:t>
            </a:r>
            <a:r>
              <a:rPr lang="en-US" sz="1200" b="0" kern="1200" dirty="0" smtClean="0">
                <a:solidFill>
                  <a:schemeClr val="tx1"/>
                </a:solidFill>
                <a:effectLst/>
                <a:latin typeface="Arial" pitchFamily="34" charset="0"/>
                <a:ea typeface="+mn-ea"/>
                <a:cs typeface="+mn-cs"/>
              </a:rPr>
              <a:t> = 10</a:t>
            </a:r>
          </a:p>
          <a:p>
            <a:r>
              <a:rPr lang="en-US" sz="1200" b="0" kern="1200" dirty="0" err="1" smtClean="0">
                <a:solidFill>
                  <a:schemeClr val="tx1"/>
                </a:solidFill>
                <a:effectLst/>
                <a:latin typeface="Arial" pitchFamily="34" charset="0"/>
                <a:ea typeface="+mn-ea"/>
                <a:cs typeface="+mn-cs"/>
              </a:rPr>
              <a:t>i_collisions</a:t>
            </a:r>
            <a:r>
              <a:rPr lang="en-US" sz="1200" b="0" kern="1200" dirty="0" smtClean="0">
                <a:solidFill>
                  <a:schemeClr val="tx1"/>
                </a:solidFill>
                <a:effectLst/>
                <a:latin typeface="Arial" pitchFamily="34" charset="0"/>
                <a:ea typeface="+mn-ea"/>
                <a:cs typeface="+mn-cs"/>
              </a:rPr>
              <a:t> = </a:t>
            </a:r>
            <a:r>
              <a:rPr lang="en-US" sz="1200" b="0" kern="1200" dirty="0" err="1" smtClean="0">
                <a:solidFill>
                  <a:schemeClr val="tx1"/>
                </a:solidFill>
                <a:effectLst/>
                <a:latin typeface="Arial" pitchFamily="34" charset="0"/>
                <a:ea typeface="+mn-ea"/>
                <a:cs typeface="+mn-cs"/>
              </a:rPr>
              <a:t>np.linspace</a:t>
            </a:r>
            <a:r>
              <a:rPr lang="en-US" sz="1200" b="0" kern="1200" dirty="0" smtClean="0">
                <a:solidFill>
                  <a:schemeClr val="tx1"/>
                </a:solidFill>
                <a:effectLst/>
                <a:latin typeface="Arial" pitchFamily="34" charset="0"/>
                <a:ea typeface="+mn-ea"/>
                <a:cs typeface="+mn-cs"/>
              </a:rPr>
              <a:t>(0,max_collisions,max_collisions+1)</a:t>
            </a:r>
          </a:p>
          <a:p>
            <a:r>
              <a:rPr lang="en-US" sz="1200" b="0" kern="1200" dirty="0" err="1" smtClean="0">
                <a:solidFill>
                  <a:schemeClr val="tx1"/>
                </a:solidFill>
                <a:effectLst/>
                <a:latin typeface="Arial" pitchFamily="34" charset="0"/>
                <a:ea typeface="+mn-ea"/>
                <a:cs typeface="+mn-cs"/>
              </a:rPr>
              <a:t>i_particles</a:t>
            </a:r>
            <a:r>
              <a:rPr lang="en-US" sz="1200" b="0" kern="1200" dirty="0" smtClean="0">
                <a:solidFill>
                  <a:schemeClr val="tx1"/>
                </a:solidFill>
                <a:effectLst/>
                <a:latin typeface="Arial" pitchFamily="34" charset="0"/>
                <a:ea typeface="+mn-ea"/>
                <a:cs typeface="+mn-cs"/>
              </a:rPr>
              <a:t> = 2**</a:t>
            </a:r>
            <a:r>
              <a:rPr lang="en-US" sz="1200" b="0" kern="1200" dirty="0" err="1" smtClean="0">
                <a:solidFill>
                  <a:schemeClr val="tx1"/>
                </a:solidFill>
                <a:effectLst/>
                <a:latin typeface="Arial" pitchFamily="34" charset="0"/>
                <a:ea typeface="+mn-ea"/>
                <a:cs typeface="+mn-cs"/>
              </a:rPr>
              <a:t>i_collisions</a:t>
            </a:r>
            <a:endParaRPr lang="en-US" sz="1200" b="0" kern="1200" dirty="0" smtClean="0">
              <a:solidFill>
                <a:schemeClr val="tx1"/>
              </a:solidFill>
              <a:effectLst/>
              <a:latin typeface="Arial" pitchFamily="34" charset="0"/>
              <a:ea typeface="+mn-ea"/>
              <a:cs typeface="+mn-cs"/>
            </a:endParaRPr>
          </a:p>
          <a:p>
            <a:r>
              <a:rPr lang="en-US" sz="1200" b="0" kern="1200" dirty="0" err="1" smtClean="0">
                <a:solidFill>
                  <a:schemeClr val="tx1"/>
                </a:solidFill>
                <a:effectLst/>
                <a:latin typeface="Arial" pitchFamily="34" charset="0"/>
                <a:ea typeface="+mn-ea"/>
                <a:cs typeface="+mn-cs"/>
              </a:rPr>
              <a:t>d_clay</a:t>
            </a:r>
            <a:r>
              <a:rPr lang="en-US" sz="1200" b="0" kern="1200" dirty="0" smtClean="0">
                <a:solidFill>
                  <a:schemeClr val="tx1"/>
                </a:solidFill>
                <a:effectLst/>
                <a:latin typeface="Arial" pitchFamily="34" charset="0"/>
                <a:ea typeface="+mn-ea"/>
                <a:cs typeface="+mn-cs"/>
              </a:rPr>
              <a:t> = 5 * u.um</a:t>
            </a:r>
          </a:p>
          <a:p>
            <a:r>
              <a:rPr lang="en-US" sz="1200" b="0" kern="1200" dirty="0" err="1" smtClean="0">
                <a:solidFill>
                  <a:schemeClr val="tx1"/>
                </a:solidFill>
                <a:effectLst/>
                <a:latin typeface="Arial" pitchFamily="34" charset="0"/>
                <a:ea typeface="+mn-ea"/>
                <a:cs typeface="+mn-cs"/>
              </a:rPr>
              <a:t>D_fractal</a:t>
            </a:r>
            <a:r>
              <a:rPr lang="en-US" sz="1200" b="0" kern="1200" dirty="0" smtClean="0">
                <a:solidFill>
                  <a:schemeClr val="tx1"/>
                </a:solidFill>
                <a:effectLst/>
                <a:latin typeface="Arial" pitchFamily="34" charset="0"/>
                <a:ea typeface="+mn-ea"/>
                <a:cs typeface="+mn-cs"/>
              </a:rPr>
              <a:t> = 2.3</a:t>
            </a:r>
          </a:p>
          <a:p>
            <a:r>
              <a:rPr lang="en-US" sz="1200" b="0" kern="1200" dirty="0" err="1" smtClean="0">
                <a:solidFill>
                  <a:schemeClr val="tx1"/>
                </a:solidFill>
                <a:effectLst/>
                <a:latin typeface="Arial" pitchFamily="34" charset="0"/>
                <a:ea typeface="+mn-ea"/>
                <a:cs typeface="+mn-cs"/>
              </a:rPr>
              <a:t>d_floc</a:t>
            </a:r>
            <a:r>
              <a:rPr lang="en-US" sz="1200" b="0" kern="1200" dirty="0" smtClean="0">
                <a:solidFill>
                  <a:schemeClr val="tx1"/>
                </a:solidFill>
                <a:effectLst/>
                <a:latin typeface="Arial" pitchFamily="34" charset="0"/>
                <a:ea typeface="+mn-ea"/>
                <a:cs typeface="+mn-cs"/>
              </a:rPr>
              <a:t> = </a:t>
            </a:r>
            <a:r>
              <a:rPr lang="en-US" sz="1200" b="0" kern="1200" dirty="0" err="1" smtClean="0">
                <a:solidFill>
                  <a:schemeClr val="tx1"/>
                </a:solidFill>
                <a:effectLst/>
                <a:latin typeface="Arial" pitchFamily="34" charset="0"/>
                <a:ea typeface="+mn-ea"/>
                <a:cs typeface="+mn-cs"/>
              </a:rPr>
              <a:t>d_clay</a:t>
            </a:r>
            <a:r>
              <a:rPr lang="en-US" sz="1200" b="0" kern="1200" dirty="0" smtClean="0">
                <a:solidFill>
                  <a:schemeClr val="tx1"/>
                </a:solidFill>
                <a:effectLst/>
                <a:latin typeface="Arial" pitchFamily="34" charset="0"/>
                <a:ea typeface="+mn-ea"/>
                <a:cs typeface="+mn-cs"/>
              </a:rPr>
              <a:t> * </a:t>
            </a:r>
            <a:r>
              <a:rPr lang="en-US" sz="1200" b="0" kern="1200" dirty="0" err="1" smtClean="0">
                <a:solidFill>
                  <a:schemeClr val="tx1"/>
                </a:solidFill>
                <a:effectLst/>
                <a:latin typeface="Arial" pitchFamily="34" charset="0"/>
                <a:ea typeface="+mn-ea"/>
                <a:cs typeface="+mn-cs"/>
              </a:rPr>
              <a:t>i_particles</a:t>
            </a:r>
            <a:r>
              <a:rPr lang="en-US" sz="1200" b="0" kern="1200" dirty="0" smtClean="0">
                <a:solidFill>
                  <a:schemeClr val="tx1"/>
                </a:solidFill>
                <a:effectLst/>
                <a:latin typeface="Arial" pitchFamily="34" charset="0"/>
                <a:ea typeface="+mn-ea"/>
                <a:cs typeface="+mn-cs"/>
              </a:rPr>
              <a:t>**(1/</a:t>
            </a:r>
            <a:r>
              <a:rPr lang="en-US" sz="1200" b="0" kern="1200" dirty="0" err="1" smtClean="0">
                <a:solidFill>
                  <a:schemeClr val="tx1"/>
                </a:solidFill>
                <a:effectLst/>
                <a:latin typeface="Arial" pitchFamily="34" charset="0"/>
                <a:ea typeface="+mn-ea"/>
                <a:cs typeface="+mn-cs"/>
              </a:rPr>
              <a:t>D_fractal</a:t>
            </a:r>
            <a:r>
              <a:rPr lang="en-US" sz="1200" b="0" kern="1200" dirty="0" smtClean="0">
                <a:solidFill>
                  <a:schemeClr val="tx1"/>
                </a:solidFill>
                <a:effectLst/>
                <a:latin typeface="Arial" pitchFamily="34" charset="0"/>
                <a:ea typeface="+mn-ea"/>
                <a:cs typeface="+mn-cs"/>
              </a:rPr>
              <a:t>)</a:t>
            </a:r>
          </a:p>
          <a:p>
            <a:r>
              <a:rPr lang="en-US" sz="1200" b="0" kern="1200" dirty="0" smtClean="0">
                <a:solidFill>
                  <a:schemeClr val="tx1"/>
                </a:solidFill>
                <a:effectLst/>
                <a:latin typeface="Arial" pitchFamily="34" charset="0"/>
                <a:ea typeface="+mn-ea"/>
                <a:cs typeface="+mn-cs"/>
              </a:rPr>
              <a:t>volume = </a:t>
            </a:r>
            <a:r>
              <a:rPr lang="en-US" sz="1200" b="0" kern="1200" dirty="0" err="1" smtClean="0">
                <a:solidFill>
                  <a:schemeClr val="tx1"/>
                </a:solidFill>
                <a:effectLst/>
                <a:latin typeface="Arial" pitchFamily="34" charset="0"/>
                <a:ea typeface="+mn-ea"/>
                <a:cs typeface="+mn-cs"/>
              </a:rPr>
              <a:t>i_particles</a:t>
            </a:r>
            <a:r>
              <a:rPr lang="en-US" sz="1200" b="0" kern="1200" dirty="0" smtClean="0">
                <a:solidFill>
                  <a:schemeClr val="tx1"/>
                </a:solidFill>
                <a:effectLst/>
                <a:latin typeface="Arial" pitchFamily="34" charset="0"/>
                <a:ea typeface="+mn-ea"/>
                <a:cs typeface="+mn-cs"/>
              </a:rPr>
              <a:t>**((3-D_fractal)/</a:t>
            </a:r>
            <a:r>
              <a:rPr lang="en-US" sz="1200" b="0" kern="1200" dirty="0" err="1" smtClean="0">
                <a:solidFill>
                  <a:schemeClr val="tx1"/>
                </a:solidFill>
                <a:effectLst/>
                <a:latin typeface="Arial" pitchFamily="34" charset="0"/>
                <a:ea typeface="+mn-ea"/>
                <a:cs typeface="+mn-cs"/>
              </a:rPr>
              <a:t>D_fractal</a:t>
            </a:r>
            <a:r>
              <a:rPr lang="en-US" sz="1200" b="0" kern="1200" dirty="0" smtClean="0">
                <a:solidFill>
                  <a:schemeClr val="tx1"/>
                </a:solidFill>
                <a:effectLst/>
                <a:latin typeface="Arial" pitchFamily="34" charset="0"/>
                <a:ea typeface="+mn-ea"/>
                <a:cs typeface="+mn-cs"/>
              </a:rPr>
              <a:t>)</a:t>
            </a:r>
          </a:p>
          <a:p>
            <a:r>
              <a:rPr lang="en-US" sz="1200" b="0" kern="1200" dirty="0" err="1" smtClean="0">
                <a:solidFill>
                  <a:schemeClr val="tx1"/>
                </a:solidFill>
                <a:effectLst/>
                <a:latin typeface="Arial" pitchFamily="34" charset="0"/>
                <a:ea typeface="+mn-ea"/>
                <a:cs typeface="+mn-cs"/>
              </a:rPr>
              <a:t>plt.plot</a:t>
            </a:r>
            <a:r>
              <a:rPr lang="en-US" sz="1200" b="0" kern="1200" dirty="0" smtClean="0">
                <a:solidFill>
                  <a:schemeClr val="tx1"/>
                </a:solidFill>
                <a:effectLst/>
                <a:latin typeface="Arial" pitchFamily="34" charset="0"/>
                <a:ea typeface="+mn-ea"/>
                <a:cs typeface="+mn-cs"/>
              </a:rPr>
              <a:t>(</a:t>
            </a:r>
            <a:r>
              <a:rPr lang="en-US" sz="1200" b="0" kern="1200" dirty="0" err="1" smtClean="0">
                <a:solidFill>
                  <a:schemeClr val="tx1"/>
                </a:solidFill>
                <a:effectLst/>
                <a:latin typeface="Arial" pitchFamily="34" charset="0"/>
                <a:ea typeface="+mn-ea"/>
                <a:cs typeface="+mn-cs"/>
              </a:rPr>
              <a:t>d_floc,volume,'o</a:t>
            </a:r>
            <a:r>
              <a:rPr lang="en-US" sz="1200" b="0" kern="1200" dirty="0" smtClean="0">
                <a:solidFill>
                  <a:schemeClr val="tx1"/>
                </a:solidFill>
                <a:effectLst/>
                <a:latin typeface="Arial" pitchFamily="34" charset="0"/>
                <a:ea typeface="+mn-ea"/>
                <a:cs typeface="+mn-cs"/>
              </a:rPr>
              <a:t>')</a:t>
            </a:r>
          </a:p>
          <a:p>
            <a:r>
              <a:rPr lang="en-US" sz="1200" b="0" kern="1200" dirty="0" err="1" smtClean="0">
                <a:solidFill>
                  <a:schemeClr val="tx1"/>
                </a:solidFill>
                <a:effectLst/>
                <a:latin typeface="Arial" pitchFamily="34" charset="0"/>
                <a:ea typeface="+mn-ea"/>
                <a:cs typeface="+mn-cs"/>
              </a:rPr>
              <a:t>plt.xlabel</a:t>
            </a:r>
            <a:r>
              <a:rPr lang="en-US" sz="1200" b="0" kern="1200" dirty="0" smtClean="0">
                <a:solidFill>
                  <a:schemeClr val="tx1"/>
                </a:solidFill>
                <a:effectLst/>
                <a:latin typeface="Arial" pitchFamily="34" charset="0"/>
                <a:ea typeface="+mn-ea"/>
                <a:cs typeface="+mn-cs"/>
              </a:rPr>
              <a:t>(</a:t>
            </a:r>
            <a:r>
              <a:rPr lang="en-US" sz="1200" b="0" kern="1200" dirty="0" err="1" smtClean="0">
                <a:solidFill>
                  <a:schemeClr val="tx1"/>
                </a:solidFill>
                <a:effectLst/>
                <a:latin typeface="Arial" pitchFamily="34" charset="0"/>
                <a:ea typeface="+mn-ea"/>
                <a:cs typeface="+mn-cs"/>
              </a:rPr>
              <a:t>r'Floc</a:t>
            </a:r>
            <a:r>
              <a:rPr lang="en-US" sz="1200" b="0" kern="1200" dirty="0" smtClean="0">
                <a:solidFill>
                  <a:schemeClr val="tx1"/>
                </a:solidFill>
                <a:effectLst/>
                <a:latin typeface="Arial" pitchFamily="34" charset="0"/>
                <a:ea typeface="+mn-ea"/>
                <a:cs typeface="+mn-cs"/>
              </a:rPr>
              <a:t> diameter ($\mu m$)')</a:t>
            </a:r>
          </a:p>
          <a:p>
            <a:r>
              <a:rPr lang="en-US" sz="1200" b="0" kern="1200" dirty="0" err="1" smtClean="0">
                <a:solidFill>
                  <a:schemeClr val="tx1"/>
                </a:solidFill>
                <a:effectLst/>
                <a:latin typeface="Arial" pitchFamily="34" charset="0"/>
                <a:ea typeface="+mn-ea"/>
                <a:cs typeface="+mn-cs"/>
              </a:rPr>
              <a:t>plt.ylabel</a:t>
            </a:r>
            <a:r>
              <a:rPr lang="en-US" sz="1200" b="0" kern="1200" dirty="0" smtClean="0">
                <a:solidFill>
                  <a:schemeClr val="tx1"/>
                </a:solidFill>
                <a:effectLst/>
                <a:latin typeface="Arial" pitchFamily="34" charset="0"/>
                <a:ea typeface="+mn-ea"/>
                <a:cs typeface="+mn-cs"/>
              </a:rPr>
              <a:t>('Volume multiple')</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extLst>
      <p:ext uri="{BB962C8B-B14F-4D97-AF65-F5344CB8AC3E}">
        <p14:creationId xmlns:p14="http://schemas.microsoft.com/office/powerpoint/2010/main" val="1213244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particles are likely more easily sheared from the constriction wall.</a:t>
            </a:r>
          </a:p>
          <a:p>
            <a:r>
              <a:rPr lang="en-US" dirty="0" smtClean="0"/>
              <a:t>Small particles are less likely to contact the constriction wall!</a:t>
            </a:r>
          </a:p>
          <a:p>
            <a:endParaRPr lang="en-US" dirty="0" smtClean="0"/>
          </a:p>
          <a:p>
            <a:r>
              <a:rPr lang="en-US" dirty="0" smtClean="0"/>
              <a:t>Big flocs form constrictions that then capture smaller flocs</a:t>
            </a:r>
          </a:p>
          <a:p>
            <a:endParaRPr lang="en-US" dirty="0" smtClean="0"/>
          </a:p>
          <a:p>
            <a:r>
              <a:rPr lang="en-US" dirty="0" smtClean="0"/>
              <a:t>Because it is the flocs that</a:t>
            </a:r>
            <a:r>
              <a:rPr lang="en-US" baseline="0" dirty="0" smtClean="0"/>
              <a:t> created constrictions that then do a better job of capturing small particles.</a:t>
            </a:r>
          </a:p>
          <a:p>
            <a:endParaRPr lang="en-US" baseline="0" dirty="0" smtClean="0"/>
          </a:p>
          <a:p>
            <a:r>
              <a:rPr lang="en-US" baseline="0" dirty="0" smtClean="0"/>
              <a:t>Dual media filters are likely used to reduce head loss or surface filtration. More research required!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80</a:t>
            </a:fld>
            <a:endParaRPr lang="en-US"/>
          </a:p>
        </p:txBody>
      </p:sp>
    </p:spTree>
    <p:extLst>
      <p:ext uri="{BB962C8B-B14F-4D97-AF65-F5344CB8AC3E}">
        <p14:creationId xmlns:p14="http://schemas.microsoft.com/office/powerpoint/2010/main" val="542841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82</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83</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84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85</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86</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87</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88</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89</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90</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91</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92</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93</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95</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96</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107</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110</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111</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tags" Target="../tags/tag96.xml"/><Relationship Id="rId7" Type="http://schemas.openxmlformats.org/officeDocument/2006/relationships/image" Target="../media/image158.png"/><Relationship Id="rId2" Type="http://schemas.openxmlformats.org/officeDocument/2006/relationships/tags" Target="../tags/tag95.xml"/><Relationship Id="rId1" Type="http://schemas.openxmlformats.org/officeDocument/2006/relationships/vmlDrawing" Target="../drawings/vmlDrawing6.vml"/><Relationship Id="rId6" Type="http://schemas.openxmlformats.org/officeDocument/2006/relationships/image" Target="../media/image157.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60.wmf"/><Relationship Id="rId4" Type="http://schemas.openxmlformats.org/officeDocument/2006/relationships/oleObject" Target="file:///C:\Users\mw24\Documents\AguaClara%20Code\FiltrationModel.xmcd\Selection%201035%202011%201443%202392" TargetMode="External"/></Relationships>
</file>

<file path=ppt/slides/_rels/slide105.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tags" Target="../tags/tag98.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65.png"/><Relationship Id="rId2" Type="http://schemas.openxmlformats.org/officeDocument/2006/relationships/tags" Target="../tags/tag97.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64.png"/><Relationship Id="rId5" Type="http://schemas.openxmlformats.org/officeDocument/2006/relationships/tags" Target="../tags/tag100.xml"/><Relationship Id="rId10" Type="http://schemas.openxmlformats.org/officeDocument/2006/relationships/image" Target="../media/image163.png"/><Relationship Id="rId4" Type="http://schemas.openxmlformats.org/officeDocument/2006/relationships/tags" Target="../tags/tag99.xml"/><Relationship Id="rId9" Type="http://schemas.openxmlformats.org/officeDocument/2006/relationships/image" Target="../media/image162.png"/></Relationships>
</file>

<file path=ppt/slides/_rels/slide106.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167.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56.png"/><Relationship Id="rId5" Type="http://schemas.openxmlformats.org/officeDocument/2006/relationships/image" Target="../media/image166.png"/><Relationship Id="rId4"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image" Target="../media/image169.png"/><Relationship Id="rId4" Type="http://schemas.openxmlformats.org/officeDocument/2006/relationships/image" Target="../media/image168.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5.xml"/><Relationship Id="rId1" Type="http://schemas.openxmlformats.org/officeDocument/2006/relationships/slideLayout" Target="../slideLayouts/slideLayout15.xml"/><Relationship Id="rId5" Type="http://schemas.openxmlformats.org/officeDocument/2006/relationships/image" Target="../media/image92.png"/><Relationship Id="rId4" Type="http://schemas.openxmlformats.org/officeDocument/2006/relationships/image" Target="../media/image170.png"/></Relationships>
</file>

<file path=ppt/slides/_rels/slide1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72.emf"/><Relationship Id="rId18" Type="http://schemas.openxmlformats.org/officeDocument/2006/relationships/image" Target="../media/image177.png"/><Relationship Id="rId3" Type="http://schemas.openxmlformats.org/officeDocument/2006/relationships/tags" Target="../tags/tag108.xml"/><Relationship Id="rId21" Type="http://schemas.openxmlformats.org/officeDocument/2006/relationships/image" Target="../media/image181.png"/><Relationship Id="rId7" Type="http://schemas.openxmlformats.org/officeDocument/2006/relationships/tags" Target="../tags/tag112.xml"/><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tags" Target="../tags/tag107.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slideLayout" Target="../slideLayouts/slideLayout15.xml"/><Relationship Id="rId5" Type="http://schemas.openxmlformats.org/officeDocument/2006/relationships/tags" Target="../tags/tag110.xml"/><Relationship Id="rId15" Type="http://schemas.openxmlformats.org/officeDocument/2006/relationships/image" Target="../media/image174.png"/><Relationship Id="rId10" Type="http://schemas.openxmlformats.org/officeDocument/2006/relationships/tags" Target="../tags/tag115.xml"/><Relationship Id="rId19" Type="http://schemas.openxmlformats.org/officeDocument/2006/relationships/image" Target="../media/image178.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73.png"/><Relationship Id="rId22" Type="http://schemas.openxmlformats.org/officeDocument/2006/relationships/image" Target="../media/image182.png"/></Relationships>
</file>

<file path=ppt/slides/_rels/slide11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tags" Target="../tags/tag118.xml"/><Relationship Id="rId7" Type="http://schemas.openxmlformats.org/officeDocument/2006/relationships/image" Target="../media/image172.emf"/><Relationship Id="rId12" Type="http://schemas.openxmlformats.org/officeDocument/2006/relationships/image" Target="../media/image186.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19.xml"/><Relationship Id="rId11" Type="http://schemas.openxmlformats.org/officeDocument/2006/relationships/image" Target="../media/image185.png"/><Relationship Id="rId5" Type="http://schemas.openxmlformats.org/officeDocument/2006/relationships/tags" Target="../tags/tag120.xml"/><Relationship Id="rId10" Type="http://schemas.openxmlformats.org/officeDocument/2006/relationships/image" Target="../media/image184.png"/><Relationship Id="rId4" Type="http://schemas.openxmlformats.org/officeDocument/2006/relationships/tags" Target="../tags/tag119.xml"/><Relationship Id="rId9" Type="http://schemas.openxmlformats.org/officeDocument/2006/relationships/image" Target="../media/image183.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9.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10.xm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3.xml"/><Relationship Id="rId7"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6.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5.png"/><Relationship Id="rId3" Type="http://schemas.openxmlformats.org/officeDocument/2006/relationships/tags" Target="../tags/tag16.xml"/><Relationship Id="rId21" Type="http://schemas.openxmlformats.org/officeDocument/2006/relationships/image" Target="../media/image50.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4.png"/><Relationship Id="rId2" Type="http://schemas.openxmlformats.org/officeDocument/2006/relationships/tags" Target="../tags/tag15.xml"/><Relationship Id="rId20" Type="http://schemas.openxmlformats.org/officeDocument/2006/relationships/image" Target="../media/image40.emf"/><Relationship Id="rId29" Type="http://schemas.openxmlformats.org/officeDocument/2006/relationships/image" Target="../media/image5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tags" Target="../tags/tag18.xml"/><Relationship Id="rId15" Type="http://schemas.openxmlformats.org/officeDocument/2006/relationships/image" Target="../media/image49.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8.xml"/><Relationship Id="rId7" Type="http://schemas.openxmlformats.org/officeDocument/2006/relationships/image" Target="../media/image6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png"/><Relationship Id="rId4" Type="http://schemas.openxmlformats.org/officeDocument/2006/relationships/tags" Target="../tags/tag29.xml"/><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8.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5.xml"/><Relationship Id="rId11" Type="http://schemas.openxmlformats.org/officeDocument/2006/relationships/image" Target="../media/image44.png"/><Relationship Id="rId5" Type="http://schemas.openxmlformats.org/officeDocument/2006/relationships/slideLayout" Target="../slideLayouts/slideLayout19.xml"/><Relationship Id="rId10" Type="http://schemas.openxmlformats.org/officeDocument/2006/relationships/image" Target="../media/image67.png"/><Relationship Id="rId4" Type="http://schemas.openxmlformats.org/officeDocument/2006/relationships/tags" Target="../tags/tag32.xml"/><Relationship Id="rId9"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5.xml"/><Relationship Id="rId5" Type="http://schemas.openxmlformats.org/officeDocument/2006/relationships/image" Target="../media/image40.em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tags" Target="../tags/tag34.xml"/><Relationship Id="rId7" Type="http://schemas.openxmlformats.org/officeDocument/2006/relationships/image" Target="../media/image72.png"/><Relationship Id="rId12" Type="http://schemas.openxmlformats.org/officeDocument/2006/relationships/image" Target="../media/image53.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36.xml"/><Relationship Id="rId10" Type="http://schemas.openxmlformats.org/officeDocument/2006/relationships/image" Target="../media/image49.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8.png"/><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2.xml"/><Relationship Id="rId7" Type="http://schemas.openxmlformats.org/officeDocument/2006/relationships/image" Target="../media/image7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9.jpeg"/><Relationship Id="rId5" Type="http://schemas.openxmlformats.org/officeDocument/2006/relationships/notesSlide" Target="../notesSlides/notesSlide29.xml"/><Relationship Id="rId4" Type="http://schemas.openxmlformats.org/officeDocument/2006/relationships/slideLayout" Target="../slideLayouts/slideLayout15.xml"/><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5.xml"/><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6.png"/><Relationship Id="rId5" Type="http://schemas.openxmlformats.org/officeDocument/2006/relationships/image" Target="../media/image49.jpeg"/><Relationship Id="rId4" Type="http://schemas.openxmlformats.org/officeDocument/2006/relationships/notesSlide" Target="../notesSlides/notesSlide33.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8.png"/><Relationship Id="rId4" Type="http://schemas.openxmlformats.org/officeDocument/2006/relationships/image" Target="../media/image49.jpeg"/></Relationships>
</file>

<file path=ppt/slides/_rels/slide54.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9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image" Target="../media/image97.png"/><Relationship Id="rId3" Type="http://schemas.openxmlformats.org/officeDocument/2006/relationships/tags" Target="../tags/tag49.xml"/><Relationship Id="rId7" Type="http://schemas.openxmlformats.org/officeDocument/2006/relationships/slideLayout" Target="../slideLayouts/slideLayout7.xml"/><Relationship Id="rId12" Type="http://schemas.openxmlformats.org/officeDocument/2006/relationships/image" Target="../media/image8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96.png"/><Relationship Id="rId5" Type="http://schemas.openxmlformats.org/officeDocument/2006/relationships/tags" Target="../tags/tag51.xml"/><Relationship Id="rId15" Type="http://schemas.openxmlformats.org/officeDocument/2006/relationships/image" Target="../media/image99.png"/><Relationship Id="rId10" Type="http://schemas.openxmlformats.org/officeDocument/2006/relationships/image" Target="../media/image95.png"/><Relationship Id="rId4" Type="http://schemas.openxmlformats.org/officeDocument/2006/relationships/tags" Target="../tags/tag50.xml"/><Relationship Id="rId9" Type="http://schemas.openxmlformats.org/officeDocument/2006/relationships/image" Target="../media/image49.jpeg"/><Relationship Id="rId1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4.jpe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106.jpg"/></Relationships>
</file>

<file path=ppt/slides/_rels/slide74.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tags" Target="../tags/tag55.xml"/><Relationship Id="rId7" Type="http://schemas.openxmlformats.org/officeDocument/2006/relationships/notesSlide" Target="../notesSlides/notesSlide45.xml"/><Relationship Id="rId12" Type="http://schemas.openxmlformats.org/officeDocument/2006/relationships/image" Target="../media/image113.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5.xml"/><Relationship Id="rId11" Type="http://schemas.openxmlformats.org/officeDocument/2006/relationships/image" Target="../media/image112.png"/><Relationship Id="rId5" Type="http://schemas.openxmlformats.org/officeDocument/2006/relationships/tags" Target="../tags/tag57.xml"/><Relationship Id="rId10" Type="http://schemas.openxmlformats.org/officeDocument/2006/relationships/image" Target="../media/image111.png"/><Relationship Id="rId4" Type="http://schemas.openxmlformats.org/officeDocument/2006/relationships/tags" Target="../tags/tag56.xml"/><Relationship Id="rId9" Type="http://schemas.openxmlformats.org/officeDocument/2006/relationships/image" Target="../media/image11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16.emf"/><Relationship Id="rId4" Type="http://schemas.openxmlformats.org/officeDocument/2006/relationships/oleObject" Target="../embeddings/oleObject2.bin"/></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notesSlide" Target="../notesSlides/notesSlide53.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notesSlide" Target="../notesSlides/notesSlide54.xml"/></Relationships>
</file>

<file path=ppt/slides/_rels/slide89.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slideLayout" Target="../slideLayouts/slideLayout15.xml"/><Relationship Id="rId18" Type="http://schemas.openxmlformats.org/officeDocument/2006/relationships/image" Target="../media/image124.png"/><Relationship Id="rId26" Type="http://schemas.openxmlformats.org/officeDocument/2006/relationships/image" Target="../media/image132.png"/><Relationship Id="rId3" Type="http://schemas.openxmlformats.org/officeDocument/2006/relationships/tags" Target="../tags/tag64.xml"/><Relationship Id="rId21" Type="http://schemas.openxmlformats.org/officeDocument/2006/relationships/image" Target="../media/image127.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image" Target="../media/image123.png"/><Relationship Id="rId25" Type="http://schemas.openxmlformats.org/officeDocument/2006/relationships/image" Target="../media/image131.png"/><Relationship Id="rId2" Type="http://schemas.openxmlformats.org/officeDocument/2006/relationships/tags" Target="../tags/tag63.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image" Target="../media/image130.png"/><Relationship Id="rId5" Type="http://schemas.openxmlformats.org/officeDocument/2006/relationships/tags" Target="../tags/tag66.xml"/><Relationship Id="rId15" Type="http://schemas.openxmlformats.org/officeDocument/2006/relationships/image" Target="../media/image121.png"/><Relationship Id="rId23" Type="http://schemas.openxmlformats.org/officeDocument/2006/relationships/image" Target="../media/image129.png"/><Relationship Id="rId10" Type="http://schemas.openxmlformats.org/officeDocument/2006/relationships/tags" Target="../tags/tag71.xml"/><Relationship Id="rId19" Type="http://schemas.openxmlformats.org/officeDocument/2006/relationships/image" Target="../media/image125.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notesSlide" Target="../notesSlides/notesSlide55.xml"/><Relationship Id="rId22" Type="http://schemas.openxmlformats.org/officeDocument/2006/relationships/image" Target="../media/image12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tags" Target="../tags/tag75.xml"/><Relationship Id="rId16" Type="http://schemas.openxmlformats.org/officeDocument/2006/relationships/image" Target="../media/image138.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133.png"/><Relationship Id="rId5" Type="http://schemas.openxmlformats.org/officeDocument/2006/relationships/tags" Target="../tags/tag78.xml"/><Relationship Id="rId15" Type="http://schemas.openxmlformats.org/officeDocument/2006/relationships/image" Target="../media/image137.png"/><Relationship Id="rId10" Type="http://schemas.openxmlformats.org/officeDocument/2006/relationships/notesSlide" Target="../notesSlides/notesSlide56.xml"/><Relationship Id="rId4" Type="http://schemas.openxmlformats.org/officeDocument/2006/relationships/tags" Target="../tags/tag77.xml"/><Relationship Id="rId9" Type="http://schemas.openxmlformats.org/officeDocument/2006/relationships/slideLayout" Target="../slideLayouts/slideLayout15.xml"/><Relationship Id="rId14" Type="http://schemas.openxmlformats.org/officeDocument/2006/relationships/image" Target="../media/image136.png"/></Relationships>
</file>

<file path=ppt/slides/_rels/slide9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tags" Target="../tags/tag84.xml"/><Relationship Id="rId7" Type="http://schemas.openxmlformats.org/officeDocument/2006/relationships/image" Target="../media/image141.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57.xml"/><Relationship Id="rId5" Type="http://schemas.openxmlformats.org/officeDocument/2006/relationships/slideLayout" Target="../slideLayouts/slideLayout19.xml"/><Relationship Id="rId10" Type="http://schemas.openxmlformats.org/officeDocument/2006/relationships/image" Target="../media/image143.png"/><Relationship Id="rId4" Type="http://schemas.openxmlformats.org/officeDocument/2006/relationships/tags" Target="../tags/tag85.xml"/><Relationship Id="rId9" Type="http://schemas.openxmlformats.org/officeDocument/2006/relationships/image" Target="../media/image123.png"/></Relationships>
</file>

<file path=ppt/slides/_rels/slide9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88.xml"/><Relationship Id="rId7" Type="http://schemas.openxmlformats.org/officeDocument/2006/relationships/image" Target="../media/image144.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80.png"/><Relationship Id="rId5" Type="http://schemas.openxmlformats.org/officeDocument/2006/relationships/notesSlide" Target="../notesSlides/notesSlide58.xml"/><Relationship Id="rId4" Type="http://schemas.openxmlformats.org/officeDocument/2006/relationships/slideLayout" Target="../slideLayouts/slideLayout15.xml"/><Relationship Id="rId9"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notesSlide" Target="../notesSlides/notesSlide5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9.xml"/><Relationship Id="rId1" Type="http://schemas.openxmlformats.org/officeDocument/2006/relationships/tags" Target="../tags/tag91.xml"/><Relationship Id="rId5" Type="http://schemas.openxmlformats.org/officeDocument/2006/relationships/image" Target="../media/image150.wmf"/><Relationship Id="rId4" Type="http://schemas.openxmlformats.org/officeDocument/2006/relationships/image" Target="../media/image149.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9.xml"/><Relationship Id="rId1" Type="http://schemas.openxmlformats.org/officeDocument/2006/relationships/tags" Target="../tags/tag92.xml"/><Relationship Id="rId5" Type="http://schemas.openxmlformats.org/officeDocument/2006/relationships/image" Target="../media/image152.emf"/><Relationship Id="rId4" Type="http://schemas.openxmlformats.org/officeDocument/2006/relationships/image" Target="../media/image151.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53.wmf"/><Relationship Id="rId4" Type="http://schemas.openxmlformats.org/officeDocument/2006/relationships/oleObject" Target="file:///C:\Users\mw24\Documents\Final%20Designs\FiltrationModel.xmcd\Selection%20459%202011%20887%20239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15.xml"/><Relationship Id="rId1" Type="http://schemas.openxmlformats.org/officeDocument/2006/relationships/tags" Target="../tags/tag9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4.xml"/><Relationship Id="rId1" Type="http://schemas.openxmlformats.org/officeDocument/2006/relationships/vmlDrawing" Target="../drawings/vmlDrawing5.vml"/><Relationship Id="rId6" Type="http://schemas.openxmlformats.org/officeDocument/2006/relationships/image" Target="../media/image156.png"/><Relationship Id="rId5" Type="http://schemas.openxmlformats.org/officeDocument/2006/relationships/image" Target="../media/image155.wmf"/><Relationship Id="rId4" Type="http://schemas.openxmlformats.org/officeDocument/2006/relationships/oleObject" Target="file:///C:\Users\mw24\Google%20Drive\4540\Homework%2016\DC%20Filtration%20solution.xmcd\Selection%2075%206851%20509%2071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42"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8" cy="664381"/>
          </a:xfrm>
          <a:prstGeom prst="rect">
            <a:avLst/>
          </a:prstGeom>
        </p:spPr>
      </p:pic>
      <p:pic>
        <p:nvPicPr>
          <p:cNvPr id="5" name="Picture 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4" y="5626762"/>
            <a:ext cx="2687999" cy="789333"/>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60007"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95"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4476"/>
          </a:xfrm>
          <a:prstGeom prst="rect">
            <a:avLst/>
          </a:prstGeom>
        </p:spPr>
      </p:pic>
      <p:pic>
        <p:nvPicPr>
          <p:cNvPr id="4" name="Picture 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59"/>
            <a:ext cx="1895619" cy="304762"/>
          </a:xfrm>
          <a:prstGeom prst="rect">
            <a:avLst/>
          </a:prstGeom>
        </p:spPr>
      </p:pic>
      <p:pic>
        <p:nvPicPr>
          <p:cNvPr id="7" name="Picture 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1714"/>
          </a:xfrm>
          <a:prstGeom prst="rect">
            <a:avLst/>
          </a:prstGeom>
        </p:spPr>
      </p:pic>
      <p:pic>
        <p:nvPicPr>
          <p:cNvPr id="8" name="Picture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8"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1809"/>
          </a:xfrm>
          <a:prstGeom prst="rect">
            <a:avLst/>
          </a:prstGeom>
        </p:spPr>
      </p:pic>
      <p:pic>
        <p:nvPicPr>
          <p:cNvPr id="15" name="Picture 1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8" y="5998497"/>
            <a:ext cx="2559999" cy="662857"/>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625905"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91046"/>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4666"/>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13" name="Picture 1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8" cy="589714"/>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5" name="Picture 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8286"/>
          </a:xfrm>
          <a:prstGeom prst="rect">
            <a:avLst/>
          </a:prstGeom>
        </p:spPr>
      </p:pic>
      <p:pic>
        <p:nvPicPr>
          <p:cNvPr id="7" name="Picture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3333"/>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8" cy="58971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1598" y="5813655"/>
            <a:ext cx="3163429" cy="598857"/>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pic>
        <p:nvPicPr>
          <p:cNvPr id="4" name="Picture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19906" y="4462520"/>
            <a:ext cx="5446095" cy="589714"/>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12571" cy="665905"/>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40" y="421858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3"/>
            <a:ext cx="8700939" cy="231341"/>
          </a:xfrm>
          <a:prstGeom prst="rect">
            <a:avLst/>
          </a:prstGeom>
        </p:spPr>
      </p:pic>
      <p:pic>
        <p:nvPicPr>
          <p:cNvPr id="9" name="Picture 8"/>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39"/>
            <a:ext cx="5017551" cy="205196"/>
          </a:xfrm>
          <a:prstGeom prst="rect">
            <a:avLst/>
          </a:prstGeom>
        </p:spPr>
      </p:pic>
      <p:pic>
        <p:nvPicPr>
          <p:cNvPr id="16" name="Picture 15"/>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5" name="Picture 24"/>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3" y="48230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1207"/>
          </a:xfrm>
          <a:prstGeom prst="rect">
            <a:avLst/>
          </a:prstGeom>
        </p:spPr>
      </p:pic>
      <p:pic>
        <p:nvPicPr>
          <p:cNvPr id="11" name="Picture 10"/>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7"/>
            <a:ext cx="7442285" cy="668952"/>
          </a:xfrm>
          <a:prstGeom prst="rect">
            <a:avLst/>
          </a:prstGeom>
        </p:spPr>
      </p:pic>
      <p:sp>
        <p:nvSpPr>
          <p:cNvPr id="13" name="Rounded Rectangle 12"/>
          <p:cNvSpPr/>
          <p:nvPr/>
        </p:nvSpPr>
        <p:spPr bwMode="auto">
          <a:xfrm>
            <a:off x="2638259" y="593939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53"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5"/>
            <a:ext cx="4842666" cy="621714"/>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09"/>
            <a:ext cx="3270095" cy="559238"/>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7"/>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2"/>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1"/>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1"/>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1"/>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8"/>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1"/>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2"/>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9"/>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2"/>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2"/>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10"/>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2"/>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2"/>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2"/>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2" name="Picture 3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4404" name="Picture 4" descr="http://designbeta.cee.cornell.edu/Designs/SRSF/6030/20Lps/SRSF_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62197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527178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4245477"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4019244"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545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39829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4208411"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5487936" y="79075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0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424571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73524"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447247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4437011" y="150698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5035794"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4797119"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4757686"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4995811"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5232349"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23816" y="129407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49241" y="129407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77048" y="129407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1691" y="129407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39816" y="129407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6354" y="129407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9"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1030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73494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7440088" y="103830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59282" y="3569520"/>
            <a:ext cx="2881745" cy="15236"/>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7783830"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8887217" y="3835266"/>
            <a:ext cx="107620" cy="264509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7782856"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399489" y="3915124"/>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399489"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294075"/>
            <a:ext cx="846161" cy="2281638"/>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231865" y="3666591"/>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709448" cy="830997"/>
          </a:xfrm>
          <a:prstGeom prst="rect">
            <a:avLst/>
          </a:prstGeom>
          <a:noFill/>
        </p:spPr>
        <p:txBody>
          <a:bodyPr wrap="square" rtlCol="0">
            <a:spAutoFit/>
          </a:bodyPr>
          <a:lstStyle/>
          <a:p>
            <a:r>
              <a:rPr lang="en-US" sz="1600" b="0" dirty="0" smtClean="0"/>
              <a:t>Max and </a:t>
            </a:r>
            <a:r>
              <a:rPr lang="en-US" sz="1600" b="0" dirty="0"/>
              <a:t>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57927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583" y="-22006"/>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543" y="-51290"/>
            <a:ext cx="896204" cy="369332"/>
          </a:xfrm>
          <a:prstGeom prst="rect">
            <a:avLst/>
          </a:prstGeom>
          <a:noFill/>
        </p:spPr>
        <p:txBody>
          <a:bodyPr wrap="square" rtlCol="0">
            <a:spAutoFit/>
          </a:bodyPr>
          <a:lstStyle/>
          <a:p>
            <a:r>
              <a:rPr lang="en-US" sz="1800" b="0" dirty="0"/>
              <a:t>Outlet</a:t>
            </a:r>
          </a:p>
        </p:txBody>
      </p:sp>
      <p:pic>
        <p:nvPicPr>
          <p:cNvPr id="32" name="Picture 3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441135" y="533785"/>
            <a:ext cx="1386666" cy="246857"/>
          </a:xfrm>
          <a:prstGeom prst="rect">
            <a:avLst/>
          </a:prstGeom>
        </p:spPr>
      </p:pic>
      <p:pic>
        <p:nvPicPr>
          <p:cNvPr id="33" name="Picture 3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5693" y="236247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
        <p:nvSpPr>
          <p:cNvPr id="139" name="Block Arc 44 9"/>
          <p:cNvSpPr>
            <a:spLocks/>
          </p:cNvSpPr>
          <p:nvPr/>
        </p:nvSpPr>
        <p:spPr bwMode="auto">
          <a:xfrm rot="10800000">
            <a:off x="8553512" y="625725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7058946" y="334362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7401644" y="126060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7448332" y="274581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8337583" y="626361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7389761" y="90065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895601" y="3083370"/>
            <a:ext cx="1039237" cy="245333"/>
          </a:xfrm>
          <a:prstGeom prst="rect">
            <a:avLst/>
          </a:prstGeom>
        </p:spPr>
      </p:pic>
      <p:cxnSp>
        <p:nvCxnSpPr>
          <p:cNvPr id="138" name="Straight Arrow Connector 137"/>
          <p:cNvCxnSpPr>
            <a:endCxn id="154" idx="0"/>
          </p:cNvCxnSpPr>
          <p:nvPr/>
        </p:nvCxnSpPr>
        <p:spPr bwMode="auto">
          <a:xfrm>
            <a:off x="8934838" y="3579335"/>
            <a:ext cx="6189" cy="255931"/>
          </a:xfrm>
          <a:prstGeom prst="straightConnector1">
            <a:avLst/>
          </a:prstGeom>
          <a:noFill/>
          <a:ln w="12700" cap="flat" cmpd="sng" algn="ctr">
            <a:solidFill>
              <a:schemeClr val="bg2"/>
            </a:solidFill>
            <a:prstDash val="solid"/>
            <a:round/>
            <a:headEnd type="arrow" w="med" len="med"/>
            <a:tailEnd type="arrow" w="med" len="med"/>
          </a:ln>
          <a:effectLst/>
        </p:spPr>
      </p:cxnSp>
      <p:grpSp>
        <p:nvGrpSpPr>
          <p:cNvPr id="60" name="Group 59"/>
          <p:cNvGrpSpPr/>
          <p:nvPr/>
        </p:nvGrpSpPr>
        <p:grpSpPr>
          <a:xfrm>
            <a:off x="4798167" y="108437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3769823" y="627469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8415220" y="3328703"/>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1399489" y="371495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2547601" y="153597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2623812" y="1242769"/>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78" name="Straight Connector 177"/>
          <p:cNvCxnSpPr/>
          <p:nvPr/>
        </p:nvCxnSpPr>
        <p:spPr bwMode="auto">
          <a:xfrm flipH="1">
            <a:off x="1399489" y="380178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9" name="Straight Arrow Connector 178"/>
          <p:cNvCxnSpPr>
            <a:stCxn id="140" idx="3"/>
          </p:cNvCxnSpPr>
          <p:nvPr/>
        </p:nvCxnSpPr>
        <p:spPr bwMode="auto">
          <a:xfrm>
            <a:off x="987200" y="3851257"/>
            <a:ext cx="432187" cy="5153"/>
          </a:xfrm>
          <a:prstGeom prst="straightConnector1">
            <a:avLst/>
          </a:prstGeom>
          <a:noFill/>
          <a:ln w="12700" cap="flat" cmpd="sng" algn="ctr">
            <a:solidFill>
              <a:schemeClr val="bg2"/>
            </a:solidFill>
            <a:prstDash val="solid"/>
            <a:round/>
            <a:headEnd type="none" w="lg" len="med"/>
            <a:tailEnd type="arrow"/>
          </a:ln>
          <a:effectLst/>
        </p:spPr>
      </p:cxnSp>
      <p:cxnSp>
        <p:nvCxnSpPr>
          <p:cNvPr id="180" name="Straight Arrow Connector 179"/>
          <p:cNvCxnSpPr>
            <a:stCxn id="140" idx="3"/>
          </p:cNvCxnSpPr>
          <p:nvPr/>
        </p:nvCxnSpPr>
        <p:spPr bwMode="auto">
          <a:xfrm flipV="1">
            <a:off x="987200" y="3625355"/>
            <a:ext cx="446433" cy="225902"/>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98017" y="3028193"/>
            <a:ext cx="986167" cy="369332"/>
          </a:xfrm>
          <a:prstGeom prst="rect">
            <a:avLst/>
          </a:prstGeom>
          <a:noFill/>
        </p:spPr>
        <p:txBody>
          <a:bodyPr wrap="none" rtlCol="0">
            <a:spAutoFit/>
          </a:bodyPr>
          <a:lstStyle/>
          <a:p>
            <a:r>
              <a:rPr lang="en-US" sz="1800" b="0" dirty="0" smtClean="0"/>
              <a:t>Pipe OD</a:t>
            </a:r>
            <a:endParaRPr lang="en-US" sz="1800" b="0" dirty="0"/>
          </a:p>
        </p:txBody>
      </p:sp>
      <p:cxnSp>
        <p:nvCxnSpPr>
          <p:cNvPr id="182" name="Straight Arrow Connector 181"/>
          <p:cNvCxnSpPr>
            <a:stCxn id="181" idx="2"/>
          </p:cNvCxnSpPr>
          <p:nvPr/>
        </p:nvCxnSpPr>
        <p:spPr bwMode="auto">
          <a:xfrm>
            <a:off x="691101" y="3397525"/>
            <a:ext cx="686561" cy="363471"/>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p:nvPr/>
        </p:nvCxnSpPr>
        <p:spPr bwMode="auto">
          <a:xfrm flipH="1">
            <a:off x="2441196" y="1094955"/>
            <a:ext cx="1560840"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2632361" y="1008646"/>
            <a:ext cx="755335" cy="369332"/>
          </a:xfrm>
          <a:prstGeom prst="rect">
            <a:avLst/>
          </a:prstGeom>
          <a:noFill/>
        </p:spPr>
        <p:txBody>
          <a:bodyPr wrap="none" rtlCol="0">
            <a:spAutoFit/>
          </a:bodyPr>
          <a:lstStyle/>
          <a:p>
            <a:r>
              <a:rPr lang="en-US" sz="1800" b="0" dirty="0" smtClean="0"/>
              <a:t>10 </a:t>
            </a:r>
            <a:r>
              <a:rPr lang="en-US" sz="1800" b="0" dirty="0"/>
              <a:t>cm</a:t>
            </a:r>
          </a:p>
        </p:txBody>
      </p:sp>
      <p:pic>
        <p:nvPicPr>
          <p:cNvPr id="14345" name="Picture 143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961039" y="940943"/>
            <a:ext cx="1664479" cy="13489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207294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3408305" cy="461665"/>
          </a:xfrm>
          <a:prstGeom prst="rect">
            <a:avLst/>
          </a:prstGeom>
          <a:noFill/>
          <a:ln w="12700">
            <a:noFill/>
            <a:miter lim="800000"/>
            <a:headEnd type="none" w="lg" len="med"/>
            <a:tailEnd type="none" w="lg" len="med"/>
          </a:ln>
          <a:effectLst/>
        </p:spPr>
        <p:txBody>
          <a:bodyPr wrap="none">
            <a:spAutoFit/>
          </a:bodyPr>
          <a:lstStyle/>
          <a:p>
            <a:r>
              <a:rPr lang="en-US" sz="2400" dirty="0" smtClean="0">
                <a:solidFill>
                  <a:schemeClr val="folHlink"/>
                </a:solidFill>
              </a:rPr>
              <a:t>Coagulant nanoparticles</a:t>
            </a:r>
            <a:endParaRPr lang="en-US" sz="2400" dirty="0">
              <a:solidFill>
                <a:schemeClr val="folHlink"/>
              </a:solidFill>
            </a:endParaRP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
        <p:nvSpPr>
          <p:cNvPr id="9" name="TextBox 8"/>
          <p:cNvSpPr txBox="1"/>
          <p:nvPr/>
        </p:nvSpPr>
        <p:spPr>
          <a:xfrm>
            <a:off x="7667175" y="2802289"/>
            <a:ext cx="1267154" cy="400110"/>
          </a:xfrm>
          <a:prstGeom prst="rect">
            <a:avLst/>
          </a:prstGeom>
          <a:noFill/>
        </p:spPr>
        <p:txBody>
          <a:bodyPr wrap="square" rtlCol="0">
            <a:spAutoFit/>
          </a:bodyPr>
          <a:lstStyle/>
          <a:p>
            <a:r>
              <a:rPr lang="en-US" sz="2000" b="0" dirty="0" smtClean="0"/>
              <a:t>0.65 mg/L</a:t>
            </a:r>
            <a:endParaRPr lang="en-US" sz="2000" b="0" dirty="0"/>
          </a:p>
        </p:txBody>
      </p:sp>
      <p:sp>
        <p:nvSpPr>
          <p:cNvPr id="10" name="TextBox 9"/>
          <p:cNvSpPr txBox="1"/>
          <p:nvPr/>
        </p:nvSpPr>
        <p:spPr>
          <a:xfrm>
            <a:off x="2983765" y="653469"/>
            <a:ext cx="1466629" cy="400110"/>
          </a:xfrm>
          <a:prstGeom prst="rect">
            <a:avLst/>
          </a:prstGeom>
          <a:noFill/>
        </p:spPr>
        <p:txBody>
          <a:bodyPr wrap="square" rtlCol="0">
            <a:spAutoFit/>
          </a:bodyPr>
          <a:lstStyle/>
          <a:p>
            <a:r>
              <a:rPr lang="en-US" sz="2000" b="0" dirty="0" smtClean="0"/>
              <a:t>1.55 mg/L</a:t>
            </a:r>
            <a:endParaRPr lang="en-US" sz="20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046988"/>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a:t>
            </a:r>
            <a:r>
              <a:rPr lang="en-US" sz="2400" b="0" dirty="0" smtClean="0">
                <a:latin typeface="+mn-lt"/>
              </a:rPr>
              <a:t>zone!</a:t>
            </a:r>
            <a:endParaRPr lang="en-US" sz="2400" b="0" dirty="0">
              <a:latin typeface="+mn-lt"/>
            </a:endParaRPr>
          </a:p>
        </p:txBody>
      </p:sp>
      <p:sp>
        <p:nvSpPr>
          <p:cNvPr id="24" name="TextBox 23"/>
          <p:cNvSpPr txBox="1"/>
          <p:nvPr/>
        </p:nvSpPr>
        <p:spPr>
          <a:xfrm>
            <a:off x="3975652" y="1599105"/>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(large flocs likely get </a:t>
            </a:r>
            <a:r>
              <a:rPr lang="en-US" sz="2400" b="0" dirty="0">
                <a:latin typeface="+mn-lt"/>
              </a:rPr>
              <a:t>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
        <p:nvSpPr>
          <p:cNvPr id="12" name="TextBox 11"/>
          <p:cNvSpPr txBox="1"/>
          <p:nvPr/>
        </p:nvSpPr>
        <p:spPr>
          <a:xfrm>
            <a:off x="4997083" y="3839063"/>
            <a:ext cx="1252266" cy="400110"/>
          </a:xfrm>
          <a:prstGeom prst="rect">
            <a:avLst/>
          </a:prstGeom>
          <a:noFill/>
        </p:spPr>
        <p:txBody>
          <a:bodyPr wrap="none" rtlCol="0">
            <a:spAutoFit/>
          </a:bodyPr>
          <a:lstStyle/>
          <a:p>
            <a:r>
              <a:rPr lang="en-US" sz="2000" b="0" dirty="0" smtClean="0"/>
              <a:t>0.65 mg/L</a:t>
            </a:r>
            <a:endParaRPr lang="en-US" sz="2000" b="0" dirty="0"/>
          </a:p>
        </p:txBody>
      </p:sp>
      <p:sp>
        <p:nvSpPr>
          <p:cNvPr id="19" name="TextBox 18"/>
          <p:cNvSpPr txBox="1"/>
          <p:nvPr/>
        </p:nvSpPr>
        <p:spPr>
          <a:xfrm>
            <a:off x="1559723" y="4455619"/>
            <a:ext cx="1369539" cy="400110"/>
          </a:xfrm>
          <a:prstGeom prst="rect">
            <a:avLst/>
          </a:prstGeom>
          <a:noFill/>
        </p:spPr>
        <p:txBody>
          <a:bodyPr wrap="square" rtlCol="0">
            <a:spAutoFit/>
          </a:bodyPr>
          <a:lstStyle/>
          <a:p>
            <a:r>
              <a:rPr lang="en-US" sz="2000" b="0" dirty="0" smtClean="0"/>
              <a:t>1.55 mg/L</a:t>
            </a:r>
            <a:endParaRPr lang="en-US" sz="2000" b="0" dirty="0"/>
          </a:p>
        </p:txBody>
      </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a:t>
            </a:r>
            <a:r>
              <a:rPr lang="en-US" dirty="0" smtClean="0"/>
              <a:t>filter fraction </a:t>
            </a:r>
            <a:r>
              <a:rPr lang="en-US" dirty="0"/>
              <a:t>loaded </a:t>
            </a:r>
            <a:r>
              <a:rPr lang="en-US" dirty="0" smtClean="0"/>
              <a:t>increase </a:t>
            </a:r>
            <a:r>
              <a:rPr lang="en-US" dirty="0"/>
              <a:t>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a:t>Head loss increase becomes nonlinear with time after the active zone reaches the filter </a:t>
            </a:r>
            <a:r>
              <a:rPr lang="en-US" dirty="0" smtClean="0"/>
              <a:t>effluent</a:t>
            </a:r>
          </a:p>
          <a:p>
            <a:r>
              <a:rPr lang="en-US" dirty="0" smtClean="0"/>
              <a:t>Head loss increases MORE SLOWLY after the active zone reaches the filter effluent</a:t>
            </a:r>
            <a:endParaRPr lang="en-US" dirty="0"/>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smtClean="0"/>
              <a:t>bigger </a:t>
            </a:r>
            <a:r>
              <a:rPr lang="en-US" sz="2400" dirty="0"/>
              <a:t>flocs </a:t>
            </a:r>
            <a:r>
              <a:rPr lang="en-US" sz="2400" dirty="0" smtClean="0"/>
              <a:t>occupy </a:t>
            </a:r>
            <a:r>
              <a:rPr lang="en-US" sz="2400" dirty="0"/>
              <a:t>more </a:t>
            </a:r>
            <a:r>
              <a:rPr lang="en-US" sz="2400" dirty="0" smtClean="0"/>
              <a:t>volume AND they aren’t able to attach to partially filled constrictions</a:t>
            </a:r>
            <a:endParaRPr lang="en-US" sz="2400" dirty="0"/>
          </a:p>
          <a:p>
            <a:r>
              <a:rPr lang="en-US" sz="2800" dirty="0" smtClean="0"/>
              <a:t>Why </a:t>
            </a:r>
            <a:r>
              <a:rPr lang="en-US" sz="2800" dirty="0"/>
              <a:t>is head loss accumulation faster with more coagulant</a:t>
            </a:r>
            <a:r>
              <a:rPr lang="en-US" sz="2800" dirty="0" smtClean="0"/>
              <a:t>?</a:t>
            </a:r>
            <a:endParaRPr lang="en-US" sz="2800" dirty="0"/>
          </a:p>
          <a:p>
            <a:pPr lvl="1"/>
            <a:r>
              <a:rPr lang="en-US" sz="2400" dirty="0" smtClean="0"/>
              <a:t>bigger </a:t>
            </a:r>
            <a:r>
              <a:rPr lang="en-US" sz="2400" dirty="0"/>
              <a:t>flocs </a:t>
            </a:r>
            <a:r>
              <a:rPr lang="en-US" sz="2400" dirty="0" smtClean="0"/>
              <a:t>occupy </a:t>
            </a:r>
            <a:r>
              <a:rPr lang="en-US" sz="2400" dirty="0"/>
              <a:t>more </a:t>
            </a:r>
            <a:r>
              <a:rPr lang="en-US" sz="2400" dirty="0" smtClean="0"/>
              <a:t>volume</a:t>
            </a:r>
          </a:p>
          <a:p>
            <a:r>
              <a:rPr lang="en-US" sz="2800" dirty="0" smtClean="0"/>
              <a:t>Why is head loss at failure lower at high coagulant dose?</a:t>
            </a:r>
          </a:p>
          <a:p>
            <a:pPr lvl="1"/>
            <a:r>
              <a:rPr lang="en-US" sz="2400" dirty="0" smtClean="0"/>
              <a:t>Bigger flocs aren’t able to attach to partially filled constrictions!</a:t>
            </a:r>
            <a:endParaRPr lang="en-US" sz="2400" dirty="0"/>
          </a:p>
        </p:txBody>
      </p:sp>
      <p:pic>
        <p:nvPicPr>
          <p:cNvPr id="12656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
        <p:nvSpPr>
          <p:cNvPr id="3" name="TextBox 2"/>
          <p:cNvSpPr txBox="1"/>
          <p:nvPr/>
        </p:nvSpPr>
        <p:spPr>
          <a:xfrm>
            <a:off x="7690757" y="2938563"/>
            <a:ext cx="952505" cy="307777"/>
          </a:xfrm>
          <a:prstGeom prst="rect">
            <a:avLst/>
          </a:prstGeom>
          <a:noFill/>
        </p:spPr>
        <p:txBody>
          <a:bodyPr wrap="none" rtlCol="0">
            <a:spAutoFit/>
          </a:bodyPr>
          <a:lstStyle/>
          <a:p>
            <a:r>
              <a:rPr lang="en-US" sz="1400" b="0" dirty="0" smtClean="0"/>
              <a:t>0.65 mg/L</a:t>
            </a:r>
            <a:endParaRPr lang="en-US" sz="1400" b="0" dirty="0"/>
          </a:p>
        </p:txBody>
      </p:sp>
      <p:sp>
        <p:nvSpPr>
          <p:cNvPr id="7" name="TextBox 6"/>
          <p:cNvSpPr txBox="1"/>
          <p:nvPr/>
        </p:nvSpPr>
        <p:spPr>
          <a:xfrm>
            <a:off x="6559119" y="2889577"/>
            <a:ext cx="660128" cy="523220"/>
          </a:xfrm>
          <a:prstGeom prst="rect">
            <a:avLst/>
          </a:prstGeom>
          <a:noFill/>
        </p:spPr>
        <p:txBody>
          <a:bodyPr wrap="square" rtlCol="0">
            <a:spAutoFit/>
          </a:bodyPr>
          <a:lstStyle/>
          <a:p>
            <a:r>
              <a:rPr lang="en-US" sz="1400" b="0" dirty="0" smtClean="0"/>
              <a:t>1.55 mg/L</a:t>
            </a:r>
            <a:endParaRPr lang="en-US" sz="1400" b="0" dirty="0"/>
          </a:p>
        </p:txBody>
      </p:sp>
      <p:cxnSp>
        <p:nvCxnSpPr>
          <p:cNvPr id="6" name="Straight Arrow Connector 5"/>
          <p:cNvCxnSpPr/>
          <p:nvPr/>
        </p:nvCxnSpPr>
        <p:spPr bwMode="auto">
          <a:xfrm flipH="1">
            <a:off x="6866164" y="3412671"/>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occupied by flocs increases as flocs increase in size</a:t>
            </a:r>
            <a:endParaRPr lang="en-US" dirty="0"/>
          </a:p>
        </p:txBody>
      </p:sp>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420812" y="1716364"/>
            <a:ext cx="1607619" cy="326095"/>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338526" y="2467381"/>
            <a:ext cx="1702095" cy="326095"/>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001764" y="3484350"/>
            <a:ext cx="2026667" cy="557714"/>
          </a:xfrm>
          <a:prstGeom prst="rect">
            <a:avLst/>
          </a:prstGeom>
        </p:spPr>
      </p:pic>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949955" y="4439820"/>
            <a:ext cx="2078476" cy="560762"/>
          </a:xfrm>
          <a:prstGeom prst="rect">
            <a:avLst/>
          </a:prstGeom>
        </p:spPr>
      </p:pic>
      <p:sp>
        <p:nvSpPr>
          <p:cNvPr id="8" name="AutoShape 2" descr="data:image/png;base64,iVBORw0KGgoAAAANSUhEUgAAAXgAAAEKCAYAAAAYd05sAAAABHNCSVQICAgIfAhkiAAAAAlwSFlz%0AAAALEgAACxIB0t1+/AAAADh0RVh0U29mdHdhcmUAbWF0cGxvdGxpYiB2ZXJzaW9uMy4xLjEsIGh0%0AdHA6Ly9tYXRwbG90bGliLm9yZy8QZhcZAAAYDklEQVR4nO3dfXRcdZ3H8feHtMiAQBSCSwu17K4b%0AVIotRhcEXeXBqotaOahwRF18qGf1rOBDPBQ9y/qHB924LOy666ELPi6iUkMERALLo8CxmDZICiWg%0AQpUUJICRByOU8t0/7h2Ylpn0TjJ3JrnzeZ0zpzN35t7fdzLtJ7e/+d3fTxGBmZkVz06tLsDMzPLh%0AgDczKygHvJlZQTngzcwKygFvZlZQ81pdQKW99947Fi9e3OoyzMzmjHXr1j0UEV3VnptVAb948WKG%0AhoZaXYaZ2ZwhaVOt59xFY2ZWUA54M7OCcsCbmRWUA97MrKAc8GZmBTWrRtGYmbWTgeEx+gZH2Twx%0AyYLOEr3Lu1mxbGHDju+ANzNrgYHhMVb1jzC5ZSsAYxOTrOofAWhYyLuLxsysBfoGR58N97LJLVvp%0AGxxtWBsOeDOzFtg8MVnX9ulwwJuZtcCCzlJd26fDAW9m1gK9y7spze/YZltpfge9y7sb1oa/ZDUz%0Aa4HyF6lzdhSNpE8BHwECGAFOjog/59mmmdlcsWLZwoYG+vZy66KRtBD4JNATEQcBHcAJebVnZmbb%0AyrsPfh5QkjQP2BXYnHN7ZmaWyi3gI2IM+CrwW+B+4I8RceX2r5O0UtKQpKHx8fG8yjEzazt5dtG8%0ACHgncACwANhN0knbvy4iVkdET0T0dHVVXZTEzMymIc8umqOBeyJiPCK2AP3A63Jsz8zMKuQZ8L8F%0ADpW0qyQBRwEbc2zPzMwq5NkHvxZYA6wnGSK5E7A6r/bMzGxbuY6Dj4gzgDPybMPMzKrzVAVmZgXl%0AgDczKygHvJlZQTngzcwKygFvZlZQDngzs4JywJuZFZQD3sysoBzwZmYF5YA3MysoB7yZWUE54M3M%0ACsoBb2ZWUA54M7OCcsCbmRWUA97MrKAc8GZmBeWANzMrqNwCXlK3pFsrbo9KOjWv9szMbFu5rcka%0AEaPAUgBJHcAYcHFe7ZmZ2baa1UVzFPDriNjUpPbMzNpeswL+BODCak9IWilpSNLQ+Ph4k8oxMyu+%0A3ANe0s7AO4CLqj0fEasjoicierq6uvIux8ysbTTjDP6twPqI+H0T2jIzs1QzAv5EanTPmJlZfnIN%0AeEm7AccA/Xm2Y2Zmz5fbMEmAiHgC2CvPNszMrLpcA97MimdgeIy+wVE2T0yyoLNE7/JuVixb2Oqy%0ArAoHvJllNjA8xqr+ESa3bAVgbGKSVf0jAA75Wchz0ZhZZn2Do8+Ge9nklq30DY62qCKbigPezDLb%0APDFZ13ZrLQe8mWW2oLNU13ZrLQe8mWXWu7yb0vyObbaV5nfQu7y7RRXZVPwlq5llVv4i1aNo5gYH%0AvJnVZcWyhQ70OcJdNGZmBeWANzMrKAe8mVlBOeDNzArKAW9mVlAOeDOzgnLAm5kVlAPezKygHPBm%0AZgXlgDczK6i812TtlLRG0p2SNko6LM/2zMzsOXnPRXMOcEVEHC9pZ2DXnNszM7NUpjN4SS+VdHR6%0AvyRp9wz77Am8ATgfICKeioiJmRRrZmbZ7TDgJX0UWAOcm27aDxjIcOwDgHHgm5KGJZ0nabcqx18p%0AaUjS0Pj4eB2lm5nZVLKcwX8COBx4FCAi7gb2ybDfPOAQ4OsRsQx4Ajht+xdFxOqI6ImInq6ursyF%0Am5nZ1LIE/JMR8VT5gaR5QGTY7z7gvohYmz5eQxL4ZmbWBFkC/npJpwMlSccAFwGX7miniHgA+J2k%0A8lpeRwF3TLtSMzOrS5ZRNKcBHwZGgI8BlwPnZTz+PwEXpCNofgOcPJ0izcysfjsM+Ih4Bvif9FaX%0AiLgV6JlGXWZmNkM1A17SCFP0tUfEwblUZGZmDTHVGfyxTavCzMwarmbAR8Sm8n1JfwG8luSM/hfp%0AF6hmZjaLZbnQ6SPALcBxwPHAzyV9KO/CzMxsZrKMoukFlkXEwwCS9gJuBr6RZ2FmZjYzWcbBPww8%0AVvH4sXSbmZnNYlnO4H8FrJX0Y5I++HcCt0n6NEBEnJVjfWZmNk1ZAv7X6a3sx+mfO5xR0szMWifL%0AhU5fbEYhZnPNwPAYfYOjbJ6YZEFnid7l3axYtrDVZZk9a6oLnc6OiFMlXUqVC54i4h25VmY2iw0M%0Aj7Gqf4TJLVsBGJuYZFX/CIBD3maNqc7gv5v++dVmFGI2l/QNjj4b7mWTW7bSNzjqgLdZY6oLndal%0Ad5dGxDmVz0k6Bbg+z8LMZrPNE5N1bTdrhSzDJD9YZds/NLgOszllQWepru1mrVAz4CWdmPa/HyDp%0AkorbtcAjzSvRbPbpXd5NaX7HNttK8zvoXd5dYw+z5puqD/5m4H5gb+DfKrY/BtyWZ1Fms125n92j%0AaGw2U0SW1feao6enJ4aGhlpdhpnZnCFpXURUXXdjqmGSj1F9PngBERF7NKg+MzPLwVSjaHylqpnZ%0AHLbDK1klLaq2PSJ+2/hyzMysUbLMRfOTivu7AAcAo8Ard7SjpHtJvpTdCjxdq5/IzMwaL8tcNEsq%0AH0s6BPh4HW28KSIeqrcwMzObmSwXOm0jItYDf5tDLWZm1kBZ+uA/XfFwJ+AQYHPG4wdwpaQAzo2I%0A1VWOvxJYCbBoUdXufjMzm4YsffCVo2meJumT/1HG4x8REWOS9gGuknRnRNxQ+YI09FdDMg4+43HN%0AzGwHcp0PPiLG0j8flHQx8Frghqn3MjOzRthhH7ykHkkXS1ov6bbyLcN+u0navXwfeDOwYeYlm5lZ%0AFlm6aC4AeoER4Jk6jv0S4GJJ5Xa+FxFX1F2hmZlNS5aAH4+IS+o9cET8BnhV/SWZmVkjZAn4MySd%0AB1wNPFneGBH9uVVlZmYzliXgTwYOBObzXBdNAA54M7NZLEvAvyYivIqBmdkck+VK1pslvSL3SszM%0ArKGynMEfCtwq6R6SPvjyfPAH51qZmZnNSJaAf0vuVZiZWcNluZJ1UzMKMTOzxqp7NkkzM5sbsnTR%0AmOVuYHiMvsFRNk9MsqCzRO/yblYsW9jqsszmtExn8JJeKuno9H6pPMeMWSMMDI+xqn+EsYlJAhib%0AmGRV/wgDw2OtLs1sTssy2dhHgTXAuemm/YCBPIuy9tI3OMrklq3bbJvcspW+wdEWVWRWDFnO4D8B%0AHA48ChARdwP75FmUtZfNE5N1bTezbLIE/JMR8VT5gaR5JFMVmDXEgs5SXdvNLJssAX+9pNOBkqRj%0AgIuAS/Mty9pJ7/JuSvM7ttlWmt9B73LPkGE2E1kC/jRgnGQ++I8BlwNfyLMoay8rli3kzOOWsLCz%0AhICFnSXOPG6JR9GYzZAiZk9vS09PTwwNDbW6DDOzOUPSuojoqfZcllE0x0oalvSIpEclPSbp0caX%0AaWZmjZTlQqezgeOAkZhNp/tmZjalLH3wvwM2TDfcJXWk/wO4bDr7m5nZ9GQ5g/8ccLmk69l2yb6z%0AMrZxCrAR2KP+8szMbLqynMF/CfgTsAuwe8VthyTtB/w9cN50CzQzs+nJcga/ICIOmubxzyb5H0DN%0AXwiSVgIrARYtWjTNZszMbHtZzuAvl/Tmeg8s6VjgwYhYN9XrImJ1RPRERE9XV1e9zZiZWQ1ZAv4f%0AgSskTdY5TPJw4B2S7gW+Dxwp6X9nUKuZmdVhhwEfEbtHxE4RUYqIPdLHO/zCNCJWRcR+EbEYOAG4%0AJiJOakDNZmaWwQ774CW9odr2iLih8eWYmVmjZPmStbfi/i7Aa4F1wJFZG4mI64Dr6inMzMxmJsui%0A22+vfCxpf5LRMWZmNotNZ9Ht+4CXN7oQMzNrrCx98P/Jcwt87AQsBdbnWZSZmc1clj74yvl7nwYu%0AjIibcqrHmmxgeIy+wVE2T0yyoLNE7/Juz8NuVhBZ+uC/3YxCrPkGhsdY1T/y7ILXYxOTrOofAXDI%0AmxVAzYCXNEL1tVcFREQcnFtV1hR9g6PPhnvZ5Jat9A2OOuDNCmCqM/hjm1aFtcTmicm6tpvZ3FJz%0AFE1EbCrfgD8DS9LbZLrN5rgFnaW6tpvZ3JJlyb73ALcA7wbeA6yVdHzehVn+epd3U5rfsc220vwO%0Aepd3t6giM2ukLKNoPg+8JiIeBJDUBfwfsCbPwix/5X52j6IxK6YsAb9TOdxTDzO9C6RsFlqxbKED%0A3aygsgT8FZIGgQvTx+8FLs+vJDMza4Qs4+B7JR0HHJFuWh0RF+dblpmZzdRU4+D/C/heRNwUEf1A%0Af/PKMjOzmZqqL/0u4KuS7pX0r5KWNqsoMzObuanGwZ8TEYcBf0fyxeo3Jd0p6QxJf9O0Cs3MbFqy%0ALNm3KSK+EhHLgBOBFcDG3CszM7MZyXKh0zxJb5d0AfBTYBQ4LvfKzMxsRqb6kvUYkjP2t5Fcyfp9%0AYGVEPJHlwJJ2AW4AXpC2syYizphxxWZmlslUwyRXAd8DPhMRf5jGsZ8EjoyIxyXNB26U9NOI+Pl0%0ACjUzs/rUDPiIyLyodo39A3g8fTg/vVWbftjMzHKQ65QDkjok3Qo8CFwVEWurvGalpCFJQ+Pj43mW%0AY2bWVrJMVTBtEbEVWCqpE7hY0kERsWG716wGVgP09PT4DL+Cl9Mzs5loyqRhETEBXAu8pRntFUF5%0AOb2xiUmC55bTGxgea3VpZjZH5BbwkrrSM3cklYBjgDvzaq9oplpOz8wsizy7aPYFvi2pg+QXyQ8j%0A4rIc2ysUL6dnZjOVW8BHxG3AsryOX3QLOkuMVQlzL6dnZll54Y5ZysvpmdlM5TqKxqbPy+mZ2Uw5%0A4GcxL6dnZjPhLhozs4JywJuZFZQD3sysoBzwZmYF5YA3MysoB7yZWUE54M3MCsrj4HPgaX7NbDZw%0AwDdYeZrf8kyQ5Wl+AYe8mTWVu2gazNP8mtls4YBvME/za2azhQO+wWpN5+tpfs2s2RzwDeZpfs1s%0AtvCXrA3maX7NbLZwwOfA0/ya2WyQ56Lb+0u6VtIdkm6XdEpebZmZ2fPleQb/NPCZiFgvaXdgnaSr%0AIuKOHNs0M7NUbmfwEXF/RKxP7z8GbATcb2Fm1iRNGUUjaTGwDFjbjPbMzKwJX7JKeiHwI+DUiHi0%0AyvMrgZUAixYtyrucunhOGTOby3I9g5c0nyTcL4iI/mqviYjVEdETET1dXV15llOX8pwyYxOTBM/N%0AKTMwPNbq0szMMslzFI2A84GNEXFWXu3kxXPKmNlcl+cZ/OHA+4EjJd2a3t6WY3sN5TllzGyuy60P%0APiJuBJTX8fO2oLPEWJUw95wyZjZXeC6aGjynjJnNdZ6qoAbPKWNmc50DfgqeU8bM5jJ30ZiZFZQD%0A3sysoNqyi8ZXqJpZO2i7gC9foVq+iKl8hSrgkDezQmm7LhpfoWpm7aLtAt5XqJpZu2i7gK91Jaqv%0AUDWzomm7gPcVqmbWLtruS1ZfoWpm7aLtAh58haqZtYdCBrzHuZuZFTDgPc7dzCxRuC9ZPc7dzCxR%0AuID3OHczs0ThAt7j3M3MEoULeI9zNzNL5Bbwkr4h6UFJG/JqA5IvVQ//8jUccNpPOPzL1wBw5nFL%0AWNhZQsDCzhJnHrfEX7CaWdtRRORzYOkNwOPAdyLioCz79PT0xNDQUOY2th8xA8nZugPdzNqFpHUR%0A0VPtudzO4CPiBuCRvI4PHjFjZjaVlvfBS1opaUjS0Pj4eF37esSMmVltLQ/4iFgdET0R0dPV1VXX%0Avh4xY2ZWW8sDfiY8YsbMrLY5PVWBZ4Y0M6stt4CXdCHwRmBvSfcBZ0TE+Y1uxzNDmplVl1vAR8SJ%0AeR3bzMx2bE73wZuZWW0OeDOzgnLAm5kVlAPezKygcpuLZjokjQObWl1HC+wNPNTqIlrE7709tet7%0Az+N9vzQiql4lOqsCvl1JGqo1WVDR+b37vbeTZr9vd9GYmRWUA97MrKAc8LPD6lYX0EJ+7+2pXd97%0AU9+3++DNzArKZ/BmZgXlgDczKygHfBNJ2l/StZLukHS7pFPS7S+WdJWku9M/X9TqWvMiqUPSsKTL%0A0scHSFor6VeSfiBp51bXmAdJnZLWSLpT0kZJh7XL5y7pU+nf9w2SLpS0S1E/d0nfkPSgpA0V26p+%0Azkr8R/ozuE3SIY2uxwHfXE8Dn4mIVwCHAp+Q9ArgNODqiHgZcHX6uKhOATZWPP4K8O8R8dfAH4AP%0At6Sq/J0DXBERBwKvIvkZFP5zl7QQ+CTQExEHAR3ACRT3c/8W8JbtttX6nN8KvCy9rQS+3vBqIsK3%0AFt2AHwPHAKPAvum2fYHRVteW0/vdL/0LfiRwGSCSq/rmpc8fBgy2us4c3veewD2kgxoqthf+cwcW%0AAr8DXkwyPfllwPIif+7AYmDDjj5n4FzgxGqva9TNZ/AtImkxsAxYC7wkIu5Pn3oAeEmLysrb2cDn%0AgGfSx3sBExHxdPr4PpJAKJoDgHHgm2n31HmSdqMNPveIGAO+CvwWuB/4I7CO9vjcy2p9zuVffmUN%0A/zk44FtA0guBHwGnRsSjlc9F8qu8cGNXJR0LPBgR61pdSwvMAw4Bvh4Ry4An2K47psCf+4uAd5L8%0AklsA7MbzuzDaRrM/Zwd8k0maTxLuF0REf7r595L2TZ/fF3iwVfXl6HDgHZLuBb5P0k1zDtApqbyy%0A2H7AWGvKy9V9wH0RsTZ9vIYk8Nvhcz8auCcixiNiC9BP8nehHT73slqf8xiwf8XrGv5zcMA3kSQB%0A5wMbI+KsiqcuAT6Y3v8gSd98oUTEqojYLyIWk3zJdk1EvA+4Fjg+fVlR3/sDwO8kdaebjgLuoA0+%0Ad5KumUMl7Zr+/S+/98J/7hVqfc6XAB9IR9McCvyxoiunIXwlaxNJOgL4GTDCc/3Qp5P0w/8QWEQy%0AXfJ7IuKRlhTZBJLeCHw2Io6V9JckZ/QvBoaBkyLiyVbWlwdJS4HzgJ2B3wAnk5xgFf5zl/RF4L0k%0Ao8iGgY+Q9DUX7nOXdCHwRpJpgX8PnAEMUOVzTn/hfY2ky+pPwMkRMdTQehzwZmbF5C4aM7OCcsCb%0AmRWUA97MrKAc8GZmBeWANzMrKAe8mVlBOeDNzArKAW9NJWmrpFsrboslPZ5DO/8i6bPp/Zsbffzt%0A2uqU9PEGHKck6XpJHQ041s6SbqiYDsDakAPemm0yIpZW3O7Nu8GIeF3OTXQCdQV8enn69v/+PgT0%0AR8TWmRYUEU+RTM383pkey+YuB7zNKpI+na78s0HSqRXbP5CuevNLSd+tse/nJd0l6Uagu2L74xX3%0AByStS1cYWpluW5yutPStdP8LJB0t6aZ0FZ7XVux/kqRb0v99nJuebX8Z+Kt0W1+t16XtjEr6DrCB%0AbSeaAngfFXOySLpO0oHp/b22WyXoIklfk3SjpE2SjpD03bT+89OXDaTHtHbV6snxfWuvG7AVuDW9%0AXZxuezz989Uk8/TsBrwQuJ1kzvxXAncBe6eve3GV45b33RXYA/gVyXw3zx6/cl+gRBKye5Es0PA0%0AsITkpGcd8A2SBUneCQyk+7wcuBSYnz7+b+ADPH+Bh6le9wxwaJX6dwYe2G7bfcBO6f03ARdWPHcn%0A8On0/umki0WQTE38APACktWTxlv9mfvWupv756zZJiNiaY3njiAJ/ScAJPUDryeZP/uiiHgIIKpP%0AyPX6dN8/pfteUqONT0p6V3p/f5Ll0h4gmdJ2JN33dpIl1kLSCEkwQzIT4quBXyTzRFEimfr1hu3a%0AmOp1myLi51Xq2huYKD+Q9FJgLCLKk9IdDNyWPrcLSbfQ2elzAZwf6UyEkrYCT6X1PyVp94h4rMbP%0AwwrMAW9tI53F8mjgsIj4k6TrgF3SpytnMnym4vEzPPfvRMC3I2LVdsddvH1TU7zuiRrlTVbUAsm6%0ArbdVPH418IP0/iuB9RXh/yrS9Twl7QdsjojyLIIvAP5co00rOPfB22zyM2BFOnf4bsC70m3XAO+W%0AtBckq9RX2feGdN+SpN2Bt1d5zZ7AH9JwP5Bk4fN6XA0cL2mfch3pmfZjwO4ZXldTRPwB6EjPzgGW%0Akga+pJeRdBWNpM8tAX5ZsfuzZ/dU/GJIf14PRbLQhrUhB7zNGhGxnmRV+ltI5sg/LyKGI+J24EvA%0A9ZJ+CZxVY98fkATfT4FfVGniCmCepI0kX4xW6yqZqr47gC8AV0q6DbiKZJHkh4Gb0i+G+2q9LkMT%0AV5J0U0ES1Dul7/efSRbJKC8asYTkO4xyd00p/QUB24b9m4Cf1PMerVg8H7zZLCHpEOBTEfF+SXcD%0Ah8yk7zz9DuO0iLirYUXanOIzeLNZIv1fyLWS9kwezijcdyYZ/eNwb2M+gzczKyifwZuZFZQD3sys%0AoBzwZmYF5YA3MysoB7yZWUE54M3MCsoBb2ZWUP8Pnkl0r7vsze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7975" y="1857696"/>
            <a:ext cx="6588883" cy="4661285"/>
          </a:xfrm>
          <a:prstGeom prst="rect">
            <a:avLst/>
          </a:prstGeom>
        </p:spPr>
      </p:pic>
      <p:sp>
        <p:nvSpPr>
          <p:cNvPr id="13" name="TextBox 12"/>
          <p:cNvSpPr txBox="1"/>
          <p:nvPr/>
        </p:nvSpPr>
        <p:spPr>
          <a:xfrm>
            <a:off x="972274" y="1879411"/>
            <a:ext cx="4727576" cy="892552"/>
          </a:xfrm>
          <a:prstGeom prst="rect">
            <a:avLst/>
          </a:prstGeom>
          <a:noFill/>
        </p:spPr>
        <p:txBody>
          <a:bodyPr wrap="none" rtlCol="0">
            <a:spAutoFit/>
          </a:bodyPr>
          <a:lstStyle/>
          <a:p>
            <a:r>
              <a:rPr lang="en-US" b="0" dirty="0" smtClean="0"/>
              <a:t>Big flocs occupy more volume!</a:t>
            </a:r>
          </a:p>
          <a:p>
            <a:r>
              <a:rPr lang="en-US" sz="2400" b="0" dirty="0" err="1" smtClean="0"/>
              <a:t>i</a:t>
            </a:r>
            <a:r>
              <a:rPr lang="en-US" sz="2400" b="0" dirty="0" smtClean="0"/>
              <a:t> is number of primary particles</a:t>
            </a:r>
            <a:endParaRPr lang="en-US" sz="2400" b="0" dirty="0"/>
          </a:p>
        </p:txBody>
      </p:sp>
      <p:pic>
        <p:nvPicPr>
          <p:cNvPr id="14" name="Picture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3793" y="2333504"/>
            <a:ext cx="348952" cy="557714"/>
          </a:xfrm>
          <a:prstGeom prst="rect">
            <a:avLst/>
          </a:prstGeom>
        </p:spPr>
      </p:pic>
    </p:spTree>
    <p:extLst>
      <p:ext uri="{BB962C8B-B14F-4D97-AF65-F5344CB8AC3E}">
        <p14:creationId xmlns:p14="http://schemas.microsoft.com/office/powerpoint/2010/main" val="190859877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Reducing the capture velocity on the plate settlers increases filter run times!</a:t>
            </a:r>
            <a:endParaRPr lang="en-US" sz="3600" dirty="0"/>
          </a:p>
        </p:txBody>
      </p:sp>
      <p:sp>
        <p:nvSpPr>
          <p:cNvPr id="3" name="Content Placeholder 2"/>
          <p:cNvSpPr>
            <a:spLocks noGrp="1"/>
          </p:cNvSpPr>
          <p:nvPr>
            <p:ph idx="1"/>
          </p:nvPr>
        </p:nvSpPr>
        <p:spPr/>
        <p:txBody>
          <a:bodyPr/>
          <a:lstStyle/>
          <a:p>
            <a:r>
              <a:rPr lang="en-US" dirty="0" smtClean="0"/>
              <a:t>Big flocs fill a filter much quicker than the same mass of clay in smaller flocs</a:t>
            </a:r>
            <a:endParaRPr lang="en-US" dirty="0"/>
          </a:p>
          <a:p>
            <a:r>
              <a:rPr lang="en-US" dirty="0" smtClean="0"/>
              <a:t>Reducing the capture velocity in the </a:t>
            </a:r>
            <a:r>
              <a:rPr lang="en-US" dirty="0" err="1" smtClean="0"/>
              <a:t>sed</a:t>
            </a:r>
            <a:r>
              <a:rPr lang="en-US" dirty="0" smtClean="0"/>
              <a:t> tank removes smaller flocs and those flocs occupied the most volume per mass of clay</a:t>
            </a:r>
          </a:p>
          <a:p>
            <a:pPr lvl="1"/>
            <a:r>
              <a:rPr lang="en-US" dirty="0" err="1" smtClean="0"/>
              <a:t>Sed</a:t>
            </a:r>
            <a:r>
              <a:rPr lang="en-US" dirty="0" smtClean="0"/>
              <a:t> tank capture velocities must have a significant impact on filter run times!</a:t>
            </a:r>
          </a:p>
          <a:p>
            <a:endParaRPr lang="en-US" dirty="0"/>
          </a:p>
        </p:txBody>
      </p:sp>
    </p:spTree>
    <p:extLst>
      <p:ext uri="{BB962C8B-B14F-4D97-AF65-F5344CB8AC3E}">
        <p14:creationId xmlns:p14="http://schemas.microsoft.com/office/powerpoint/2010/main" val="3219309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might larger media (anthracite on top of sand) help?</a:t>
            </a:r>
            <a:endParaRPr lang="en-US" dirty="0"/>
          </a:p>
        </p:txBody>
      </p:sp>
      <p:sp>
        <p:nvSpPr>
          <p:cNvPr id="3" name="Content Placeholder 2"/>
          <p:cNvSpPr>
            <a:spLocks noGrp="1"/>
          </p:cNvSpPr>
          <p:nvPr>
            <p:ph idx="1"/>
          </p:nvPr>
        </p:nvSpPr>
        <p:spPr/>
        <p:txBody>
          <a:bodyPr/>
          <a:lstStyle/>
          <a:p>
            <a:r>
              <a:rPr lang="en-US" dirty="0" smtClean="0"/>
              <a:t>The active filtration zone moves progressively down through the filter bed</a:t>
            </a:r>
          </a:p>
          <a:p>
            <a:r>
              <a:rPr lang="en-US" dirty="0" smtClean="0"/>
              <a:t>This suggests that the sand under anthracite in a dual media filter is completely inactive (research is required)!</a:t>
            </a:r>
          </a:p>
          <a:p>
            <a:r>
              <a:rPr lang="en-US" dirty="0" smtClean="0"/>
              <a:t>Filter breakthrough is likely due to large flocs (research needed)</a:t>
            </a:r>
          </a:p>
          <a:p>
            <a:r>
              <a:rPr lang="en-US" dirty="0" smtClean="0"/>
              <a:t>Bigger pores must be able to hold more large flocs with less head loss (we need a model!)</a:t>
            </a:r>
            <a:endParaRPr lang="en-US" dirty="0"/>
          </a:p>
        </p:txBody>
      </p:sp>
    </p:spTree>
    <p:extLst>
      <p:ext uri="{BB962C8B-B14F-4D97-AF65-F5344CB8AC3E}">
        <p14:creationId xmlns:p14="http://schemas.microsoft.com/office/powerpoint/2010/main" val="22045963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a:t>
            </a:r>
            <a:r>
              <a:rPr lang="en-US" dirty="0" smtClean="0"/>
              <a:t>interception</a:t>
            </a:r>
          </a:p>
          <a:p>
            <a:pPr lvl="1"/>
            <a:r>
              <a:rPr lang="en-US" dirty="0" smtClean="0"/>
              <a:t>And interception will get better as constrictions form!</a:t>
            </a:r>
            <a:endParaRPr lang="en-US" dirty="0"/>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a:t>
            </a:r>
            <a:endParaRPr lang="en-US" dirty="0"/>
          </a:p>
        </p:txBody>
      </p:sp>
      <p:sp>
        <p:nvSpPr>
          <p:cNvPr id="3" name="Content Placeholder 2"/>
          <p:cNvSpPr>
            <a:spLocks noGrp="1"/>
          </p:cNvSpPr>
          <p:nvPr>
            <p:ph idx="1"/>
          </p:nvPr>
        </p:nvSpPr>
        <p:spPr/>
        <p:txBody>
          <a:bodyPr/>
          <a:lstStyle/>
          <a:p>
            <a:r>
              <a:rPr lang="en-US" dirty="0" smtClean="0"/>
              <a:t>Which particles are easier to capture (big ones or small ones</a:t>
            </a:r>
            <a:r>
              <a:rPr lang="en-US" dirty="0" smtClean="0"/>
              <a:t>)? </a:t>
            </a:r>
            <a:r>
              <a:rPr lang="en-US" dirty="0" smtClean="0"/>
              <a:t>(both!!!)</a:t>
            </a:r>
            <a:endParaRPr lang="en-US" dirty="0" smtClean="0"/>
          </a:p>
          <a:p>
            <a:r>
              <a:rPr lang="en-US" dirty="0" smtClean="0"/>
              <a:t>Why does a rapid sand filter improve in performance in the first minutes of operation?</a:t>
            </a:r>
          </a:p>
          <a:p>
            <a:r>
              <a:rPr lang="en-US" dirty="0" smtClean="0"/>
              <a:t>Why is this file called floc filtration?</a:t>
            </a:r>
          </a:p>
          <a:p>
            <a:r>
              <a:rPr lang="en-US" dirty="0" smtClean="0"/>
              <a:t>Why do many water treatment facilities use dual media filtration?</a:t>
            </a:r>
            <a:endParaRPr lang="en-US" dirty="0"/>
          </a:p>
        </p:txBody>
      </p:sp>
    </p:spTree>
    <p:extLst>
      <p:ext uri="{BB962C8B-B14F-4D97-AF65-F5344CB8AC3E}">
        <p14:creationId xmlns:p14="http://schemas.microsoft.com/office/powerpoint/2010/main" val="416488635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smtClean="0"/>
              <a:t>StaRS</a:t>
            </a:r>
            <a:r>
              <a:rPr lang="en-US" dirty="0" smtClean="0"/>
              <a:t> </a:t>
            </a:r>
            <a:r>
              <a:rPr lang="en-US" dirty="0"/>
              <a:t>3 main advantages over RSF</a:t>
            </a:r>
          </a:p>
          <a:p>
            <a:pPr lvl="1"/>
            <a:r>
              <a:rPr lang="en-US" dirty="0"/>
              <a:t>____________</a:t>
            </a:r>
          </a:p>
          <a:p>
            <a:pPr lvl="1"/>
            <a:r>
              <a:rPr lang="en-US" dirty="0"/>
              <a:t>______________________________________</a:t>
            </a:r>
          </a:p>
          <a:p>
            <a:pPr lvl="1"/>
            <a:r>
              <a:rPr lang="en-US" dirty="0"/>
              <a:t>Single valve </a:t>
            </a:r>
            <a:r>
              <a:rPr lang="en-US" dirty="0" smtClean="0"/>
              <a:t>control</a:t>
            </a:r>
          </a:p>
          <a:p>
            <a:pPr lvl="1"/>
            <a:r>
              <a:rPr lang="en-US" dirty="0" smtClean="0"/>
              <a:t>No big valves needed!</a:t>
            </a:r>
            <a:endParaRPr lang="en-US" dirty="0"/>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a:t>
            </a:r>
            <a:r>
              <a:rPr lang="en-US" dirty="0" smtClean="0"/>
              <a:t>high turbidity </a:t>
            </a:r>
            <a:r>
              <a:rPr lang="en-US" dirty="0"/>
              <a:t>water</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r>
              <a:rPr lang="en-US" sz="1800" dirty="0"/>
              <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dirty="0">
                <a:solidFill>
                  <a:schemeClr val="folHlink"/>
                </a:solidFill>
              </a:rPr>
              <a:t>C/C</a:t>
            </a:r>
            <a:r>
              <a:rPr lang="en-US" sz="2400" b="0" i="1" baseline="-25000" dirty="0">
                <a:solidFill>
                  <a:schemeClr val="folHlink"/>
                </a:solidFill>
              </a:rPr>
              <a:t>0</a:t>
            </a:r>
            <a:r>
              <a:rPr lang="en-US" sz="2400" b="0" i="1" dirty="0">
                <a:solidFill>
                  <a:schemeClr val="folHlink"/>
                </a:solidFill>
              </a:rPr>
              <a:t> or </a:t>
            </a:r>
            <a:r>
              <a:rPr lang="en-US" sz="2400" b="0" i="1" dirty="0" err="1">
                <a:solidFill>
                  <a:schemeClr val="folHlink"/>
                </a:solidFill>
              </a:rPr>
              <a:t>pC</a:t>
            </a:r>
            <a:r>
              <a:rPr lang="en-US" sz="2400" b="0" i="1" dirty="0">
                <a:solidFill>
                  <a:schemeClr val="folHlink"/>
                </a:solidFill>
              </a:rPr>
              <a:t>*</a:t>
            </a:r>
            <a:endParaRPr lang="en-US" sz="2400" b="0" i="1" baseline="-25000" dirty="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1"/>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60"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2"/>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6" y="4800706"/>
            <a:ext cx="4187429" cy="694857"/>
          </a:xfrm>
          <a:prstGeom prst="rect">
            <a:avLst/>
          </a:prstGeom>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64"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5"/>
            <a:ext cx="2198856" cy="609524"/>
          </a:xfrm>
          <a:prstGeom prst="rect">
            <a:avLst/>
          </a:prstGeom>
        </p:spPr>
      </p:pic>
      <p:pic>
        <p:nvPicPr>
          <p:cNvPr id="4" name="Picture 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8857"/>
          </a:xfrm>
          <a:prstGeom prst="rect">
            <a:avLst/>
          </a:prstGeom>
        </p:spPr>
      </p:pic>
      <p:pic>
        <p:nvPicPr>
          <p:cNvPr id="6" name="Picture 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0" name="Picture 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1" cy="666949"/>
          </a:xfrm>
          <a:prstGeom prst="rect">
            <a:avLst/>
          </a:prstGeom>
        </p:spPr>
      </p:pic>
      <p:pic>
        <p:nvPicPr>
          <p:cNvPr id="12" name="Picture 1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4"/>
            <a:ext cx="2365701" cy="63679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1" y="2650019"/>
            <a:ext cx="2370137" cy="494342"/>
          </a:xfrm>
          <a:prstGeom prst="rect">
            <a:avLst/>
          </a:prstGeom>
        </p:spPr>
      </p:pic>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2" cy="627809"/>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6" name="Picture 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4"/>
            <a:ext cx="2137904"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7"/>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1"/>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1"/>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2"/>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2"/>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0" cy="265826"/>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4" y="4484620"/>
            <a:ext cx="3320891" cy="27555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1"/>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4"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84"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39"/>
            <a:ext cx="1778286"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722"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1" y="1971040"/>
            <a:ext cx="2559999" cy="662857"/>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pagestyle{empty}&#10;\begin{document}&#10;&#10;$$pC^\ast = - \log &#10;\left( \frac{\sum \limits_{i = 0}^n {C_i} }{\sum \limits_{i = 0}^n {C_{0_i}} }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40.4574"/>
  <p:tag name="ORIGINALWIDTH" val="1281.59"/>
  <p:tag name="LATEXADDIN" val="\documentclass{article}&#10;\usepackage{amsmath}&#10;\pagestyle{empty}&#10;\begin{document}&#10;&#10;$$C_{Pore}^\ast = \frac{\frac{\pi}{4} \left( D_C - D_P \right)^2}{\frac{\pi}{4} D_C^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259.843"/>
  <p:tag name="LATEXADDIN" val="\documentclass{article}&#10;\usepackage{amsmath}&#10;\pagestyle{empty}&#10;\begin{document}&#10;&#10;$$C_{Pore}^\ast = \left( \frac{D_C - D_P}{D_C} \right)^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800.15"/>
  <p:tag name="LATEXADDIN" val="\documentclass{article}&#10;\usepackage{amsmath}&#10;\pagestyle{empty}&#10;\begin{document}&#10;&#10;$$\begin{array}{l}&#10;h_{\rm f} = \frac{32 \mu \theta V^2}{\rho g D^2}&#10;\\ \\&#10;\bar \varepsilon = \frac{g h_f}{\theta}&#10;\\ \\&#10;G_{CS} = \sqrt{ \frac{\bar \varepsilon}{\nu} } &#10;\\ \\&#10;\theta = \frac{L}{V}&#10;\\ \\&#10;G_{CS} = 4 \sqrt 2 \frac{V}{D}&#10;\\ \\&#10;G_{CS} \theta  = 4 \sqrt 2 \frac{L}{D}&#10;\end{array}$$&#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324.334"/>
  <p:tag name="ORIGINALWIDTH" val="2893.888"/>
  <p:tag name="LATEXADDIN" val="\documentclass{article}&#10;\usepackage{amsmath}&#10;\pagestyle{empty}&#10;\begin{document}&#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574.4282"/>
  <p:tag name="LATEXADDIN" val="\documentclass{article}&#10;\usepackage{amsmath}&#10;\pagestyle{empty}&#10;\begin{document}&#10;&#10;$$\rlap{--} V_1 = \frac{P_0 \rlap{--} V_0}{P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pagestyle{empty}&#10;\begin{document}&#10;&#10;$$P_0 = 1 \, {\rm atm}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pagestyle{empty}&#10;\begin{document}&#10;&#10;&#10;$$P_1 = P_{atm} + \rho g H_1$$&#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6.4229"/>
  <p:tag name="LATEXADDIN" val="\documentclass{article}&#10;\usepackage{amsmath}&#10;\pagestyle{empty}&#10;\begin{document}&#10;&#10;$$P \rlap{--} V = n R 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74.9156"/>
  <p:tag name="LATEXADDIN" val="\documentclass{article}&#10;\usepackage{amsmath}&#10;\pagestyle{empty}&#10;\begin{document}&#10;&#10;$$P_0 \rlap{--} V_0 = P_1 \rlap{--} V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556.805"/>
  <p:tag name="LATEXADDIN" val="\documentclass{article}&#10;\usepackage{amsmath}&#10;\pagestyle{empty}&#10;\begin{document}&#10;&#10;$$H_3 = \frac{\left( H_2 - HL_{Siphon} \right) P_{atm}}{\rho g \left( L2 + H_2 \right) + 2 P_{at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2680.165"/>
  <p:tag name="LATEXADDIN" val="\documentclass{article}&#10;\usepackage{amsmath}&#10;\pagestyle{empty}&#10;\begin{document}&#10;&#10;$$\left( L2 + H_2 \right) = &#10;\frac{P_{atm} \left( 2 H_2 - 2 H_3 - HL_{Siphon} + L2 \right)}{P_{atm} + \rho g H_3}$$&#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83.202"/>
  <p:tag name="LATEXADDIN" val="\documentclass{article}&#10;\usepackage{amsmath}&#10;\pagestyle{empty}&#10;\begin{document}&#10;&#10;$$V_{Bw} = \frac{\phi_{FiSandBw}^3 g D_{60}^2}{36 k \nu \left( 1 - \phi_{FiSandBw}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phi_{FiSandBw} = 1 - \frac{1 - \phi_{FiSand}}{\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4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7.6453"/>
  <p:tag name="LATEXADDIN" val="\documentclass{article}&#10;\usepackage{amsmath}&#10;\pagestyle{empty}&#10;\begin{document}&#10;&#10;$$\rlap{-}V = \rlap{-}V_0 i^\frac{3}{D_{Fractal}}$$&#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97.3754"/>
  <p:tag name="LATEXADDIN" val="\documentclass{article}&#10;\usepackage{amsmath}&#10;\pagestyle{empty}&#10;\begin{document}&#10;&#10;$$\frac{\rlap{-}V}{i \rlap{-}V_0} = \frac{\rlap{-}V_0}{i \rlap{-}V_0} i^\frac{3}{D_{Fractal}}$$&#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22.872"/>
  <p:tag name="LATEXADDIN" val="\documentclass{article}&#10;\usepackage{amsmath}&#10;\pagestyle{empty}&#10;\begin{document}&#10;&#10;$$\frac{\rlap{-}V}{i \rlap{-}V_0} =  i^{\left( \frac{3-D_{Fractal}}{D_{Fractal}} \right)}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71.7285"/>
  <p:tag name="LATEXADDIN" val="\documentclass{article}&#10;\usepackage{amsmath}&#10;\pagestyle{empty}&#10;\begin{document}&#10;&#10;$$\frac{\rlap{-}V}{i \rlap{-}V_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pagestyle{empty}&#10;\begin{document}&#10;&#10;$${\rm Re} = \frac{V l}{\n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2060.742"/>
  <p:tag name="LATEXADDIN" val="\documentclass{article}&#10;\usepackage{amsmath}&#10;\pagestyle{empty}&#10;\begin{document}&#10;&#10;$${\rm Re} = \frac{\left( 2.8 \cdot 10^{- 3} {\rm \frac{m}{s}} \right)&#10;\left( 0.7 \cdot 10^{- 3} \, {\rm m} \right)}&#10;{\left( 10^{- 6} {\rm \frac{m^2}{s}} \right)} = 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82.115"/>
  <p:tag name="LATEXADDIN" val="\documentclass{article}&#10;\usepackage{amsmath}&#10;\pagestyle{empty}&#10;\begin{document}&#10;&#10;$$v_{\rm g} = \frac{\left( \rho_p - \rho_w \right) g D_P^2}{18 \m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455.943"/>
  <p:tag name="LATEXADDIN" val="\documentclass{article}&#10;\usepackage{amsmath}&#10;\pagestyle{empty}&#10;\begin{document}&#10;&#10;$$\Pi_{\rm g} = \frac{f_g}{f_\m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pagestyle{empty}&#10;\begin{document}&#10;&#10;$$\Pi_{\rm g} = \frac{v_g}{V_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pagestyle{empty}&#10;\begin{document}&#10;&#10;$$\Pi_{\rm g} = \frac{\Delta \rho g}{\mu \frac{V_{Fi}}{D_P^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114.361"/>
  <p:tag name="LATEXADDIN" val="\documentclass{article}&#10;\usepackage{amsmath}&#10;\pagestyle{empty}&#10;\begin{document}&#10;&#10;$$\Pi_{\rm g} = \frac{\left( \rho_p - \rho_w \right) g D_P^2}{18 \mu V_{F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114.361"/>
  <p:tag name="LATEXADDIN" val="\documentclass{article}&#10;\usepackage{amsmath}&#10;\pagestyle{empty}&#10;\begin{document}&#10;&#10;$$\Pi_{\rm g} = \frac{\left( \rho_p - \rho_w \right) g D_P^2}{\mu V_{F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pagestyle{empty}&#10;\begin{document}&#10;&#10;$$v_{Diffusion} \propto \frac{D_{Molecular}}{d_c}$$&#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397.825"/>
  <p:tag name="LATEXADDIN" val="\documentclass{article}&#10;\usepackage{amsmath}&#10;\pagestyle{empty}&#10;\begin{document}&#10;&#10;$$D_{Molecular} = \frac{k_B T}{3 \pi \mu d_p} \left[ \frac{L^2}{T}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pagestyle{empty}&#10;\begin{document}&#10;&#10;$$\Pi_{\rm Br} = \frac{k_B T}{3 \pi \mu d_P V_{Fi} d_c}$$&#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pagestyle{empty}&#10;\begin{document}&#10;&#10;$$\Pi_z (z,d_c) = \frac{3 (1 - \phi_{Por})}{2 \ln(10)} \left( \frac{z}{d_c}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628.047"/>
  <p:tag name="LATEXADDIN" val="\documentclass{article}&#10;\usepackage{amsmath}&#10;\pagestyle{empty}&#10;\begin{document}&#10;&#10;$$pC^\ast = \alpha f \left( \Pi_R, \Pi_z, \phi, \Pi_{\rm g}, \Pi_{\rm Br}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572.553"/>
  <p:tag name="LATEXADDIN" val="\documentclass{article}&#10;\usepackage{amsmath}&#10;\pagestyle{empty}&#10;\begin{document}&#10;&#10;$$pC^\ast = \alpha \Pi_z f \left( \Pi_R, \phi, \Pi_{\rm g}, \Pi_{\rm Br}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pagestyle{empty}&#10;\begin{document}&#10;&#10;$$\begin{array}{l}&#10;\rho_p = 1040 \, {\rm \frac{kg}{m^3}}&#10;\\ \\&#10;V_a = 1.8 \, {\rm \frac{mm}{s}}&#10;\\ \\&#10;T = 293 {\rm K}&#10;\\ \\&#10;z = 20 {\rm cm}&#10;\\ \\&#10;d_c = 0.5 {\rm mm}&#10;\\ \\&#10;\alpha = 1&#10;\\ \\&#10;\phi = 0.4&#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pagestyle{empty}&#10;\begin{document}&#10;&#10;$$\begin{array}{l}&#10;\rho_p = 2650 \, {\rm \frac{kg}{m^3}}&#10;\\ \\&#10;V_a = 1.8 \, {\rm \frac{mm}{s}}&#10;\\ \\&#10;T = 293 {\rm K}&#10;\\ \\&#10;z = 20 {\rm cm}&#10;\\ \\&#10;d_c = 0.5 {\rm mm}&#10;\\ \\&#10;\alpha = 1&#10;\\ \\&#10;\phi = 0.4&#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259.843"/>
  <p:tag name="LATEXADDIN" val="\documentclass{article}&#10;\usepackage{amsmath}&#10;\pagestyle{empty}&#10;\begin{document}&#10;&#10;$$C_{Pore}^\ast = \left( \frac{D_C - D_P}{D_C} \right)^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29.546"/>
  <p:tag name="LATEXADDIN" val="\documentclass{article}&#10;\usepackage{amsmath}&#10;\pagestyle{empty}&#10;\begin{document}&#10;&#10;$$C_{Filter}^\ast = \left( \frac{D_C - D_P}{D_C} \right)^{2 N_{Pores}}$$&#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322.835"/>
  <p:tag name="LATEXADDIN" val="\documentclass{article}&#10;\usepackage{amsmath}&#10;\pagestyle{empty}&#10;\begin{document}&#10;&#10;&#10;$$N_{Pores} = \frac{\ln(C_{Filter}^\ast)}{2 \ln\left( \frac{D_C - D_P}{D_C} \right)}$$&#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4.1395"/>
  <p:tag name="LATEXADDIN" val="\documentclass{article}&#10;\usepackage{amsmath}&#10;\pagestyle{empty}&#10;\begin{document}&#10;&#10;$$pC_i^\ast = \alpha \Pi_z f( d_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pagestyle{empty}&#10;\begin{document}&#10;&#10;$$C_i = C_{0_i} \cdot 10^{- pC_i^\as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174.353"/>
  <p:tag name="LATEXADDIN" val="\documentclass{article}&#10;\usepackage{amsmath}&#10;\pagestyle{empty}&#10;\begin{document}&#10;&#10;$$C_i = C_{0_i} \cdot 10^{- \alpha \Pi_z f( d_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111142</TotalTime>
  <Words>5931</Words>
  <Application>Microsoft Office PowerPoint</Application>
  <PresentationFormat>On-screen Show (4:3)</PresentationFormat>
  <Paragraphs>903</Paragraphs>
  <Slides>113</Slides>
  <Notes>66</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113</vt:i4>
      </vt:variant>
    </vt:vector>
  </HeadingPairs>
  <TitlesOfParts>
    <vt:vector size="134" baseType="lpstr">
      <vt:lpstr>Monotype Sorts</vt:lpstr>
      <vt:lpstr>Candara</vt:lpstr>
      <vt:lpstr>Times New Roman</vt:lpstr>
      <vt:lpstr>Wingdings</vt:lpstr>
      <vt:lpstr>Symbol</vt:lpstr>
      <vt:lpstr>Calibri</vt:lpstr>
      <vt:lpstr>Cambria Math</vt:lpstr>
      <vt:lpstr>Arial</vt:lpstr>
      <vt:lpstr>Book Antiqua</vt:lpstr>
      <vt:lpstr>Helvetica</vt:lpstr>
      <vt:lpstr>Century Gothic</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PowerPoint Presentation</vt:lpstr>
      <vt:lpstr>Active filtration zone slowly moves down through the filter</vt:lpstr>
      <vt:lpstr>Active Filtration zone</vt:lpstr>
      <vt:lpstr>Head loss in Filters is close to linear before breakthrough</vt:lpstr>
      <vt:lpstr>Head loss and filter fraction loaded increase linearly together</vt:lpstr>
      <vt:lpstr>Head loss in filters is close to linear before breakthrough</vt:lpstr>
      <vt:lpstr>Volume occupied by flocs increases as flocs increase in size</vt:lpstr>
      <vt:lpstr>Reducing the capture velocity on the plate settlers increases filter run times!</vt:lpstr>
      <vt:lpstr>Why might larger media (anthracite on top of sand) help?</vt:lpstr>
      <vt:lpstr>What do we know?</vt:lpstr>
      <vt:lpstr>Interception occurs where streamlines converge</vt:lpstr>
      <vt:lpstr>StaRS Optimization</vt:lpstr>
      <vt:lpstr>Reflections</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mw24</cp:lastModifiedBy>
  <cp:revision>5800</cp:revision>
  <cp:lastPrinted>2014-11-08T19:01:33Z</cp:lastPrinted>
  <dcterms:created xsi:type="dcterms:W3CDTF">2004-05-06T14:53:47Z</dcterms:created>
  <dcterms:modified xsi:type="dcterms:W3CDTF">2019-11-06T16:31:52Z</dcterms:modified>
</cp:coreProperties>
</file>